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ebas Neue Bold" charset="1" panose="020B0606020202050201"/>
      <p:regular r:id="rId18"/>
    </p:embeddedFont>
    <p:embeddedFont>
      <p:font typeface="Lato" charset="1" panose="020F0502020204030203"/>
      <p:regular r:id="rId19"/>
    </p:embeddedFont>
    <p:embeddedFont>
      <p:font typeface="IBM Plex Sans Bold" charset="1" panose="020B0803050203000203"/>
      <p:regular r:id="rId20"/>
    </p:embeddedFont>
    <p:embeddedFont>
      <p:font typeface="Montserrat Light" charset="1" panose="00000400000000000000"/>
      <p:regular r:id="rId21"/>
    </p:embeddedFont>
    <p:embeddedFont>
      <p:font typeface="Montserrat" charset="1" panose="00000500000000000000"/>
      <p:regular r:id="rId22"/>
    </p:embeddedFont>
    <p:embeddedFont>
      <p:font typeface="Lato Bold" charset="1" panose="020F0502020204030203"/>
      <p:regular r:id="rId23"/>
    </p:embeddedFont>
    <p:embeddedFont>
      <p:font typeface="HK Grotesk Bold" charset="1" panose="00000800000000000000"/>
      <p:regular r:id="rId24"/>
    </p:embeddedFont>
    <p:embeddedFont>
      <p:font typeface="Sukar Heavy" charset="1" panose="02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sp>
        <p:nvSpPr>
          <p:cNvPr name="Freeform 10" id="10"/>
          <p:cNvSpPr/>
          <p:nvPr/>
        </p:nvSpPr>
        <p:spPr>
          <a:xfrm flipH="false" flipV="false" rot="0">
            <a:off x="1687335" y="7556477"/>
            <a:ext cx="4105390" cy="582219"/>
          </a:xfrm>
          <a:custGeom>
            <a:avLst/>
            <a:gdLst/>
            <a:ahLst/>
            <a:cxnLst/>
            <a:rect r="r" b="b" t="t" l="l"/>
            <a:pathLst>
              <a:path h="582219" w="4105390">
                <a:moveTo>
                  <a:pt x="0" y="0"/>
                </a:moveTo>
                <a:lnTo>
                  <a:pt x="4105389" y="0"/>
                </a:lnTo>
                <a:lnTo>
                  <a:pt x="4105389" y="582219"/>
                </a:lnTo>
                <a:lnTo>
                  <a:pt x="0" y="5822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079185"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0">
            <a:off x="1377926" y="8804046"/>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7951461" y="788141"/>
            <a:ext cx="8939888" cy="8939888"/>
          </a:xfrm>
          <a:custGeom>
            <a:avLst/>
            <a:gdLst/>
            <a:ahLst/>
            <a:cxnLst/>
            <a:rect r="r" b="b" t="t" l="l"/>
            <a:pathLst>
              <a:path h="8939888" w="8939888">
                <a:moveTo>
                  <a:pt x="0" y="0"/>
                </a:moveTo>
                <a:lnTo>
                  <a:pt x="8939888" y="0"/>
                </a:lnTo>
                <a:lnTo>
                  <a:pt x="8939888" y="8939888"/>
                </a:lnTo>
                <a:lnTo>
                  <a:pt x="0" y="8939888"/>
                </a:lnTo>
                <a:lnTo>
                  <a:pt x="0" y="0"/>
                </a:lnTo>
                <a:close/>
              </a:path>
            </a:pathLst>
          </a:custGeom>
          <a:blipFill>
            <a:blip r:embed="rId9"/>
            <a:stretch>
              <a:fillRect l="0" t="0" r="0" b="0"/>
            </a:stretch>
          </a:blipFill>
        </p:spPr>
      </p:sp>
      <p:sp>
        <p:nvSpPr>
          <p:cNvPr name="TextBox 14" id="14"/>
          <p:cNvSpPr txBox="true"/>
          <p:nvPr/>
        </p:nvSpPr>
        <p:spPr>
          <a:xfrm rot="0">
            <a:off x="1687335" y="3197191"/>
            <a:ext cx="9568339" cy="3396536"/>
          </a:xfrm>
          <a:prstGeom prst="rect">
            <a:avLst/>
          </a:prstGeom>
        </p:spPr>
        <p:txBody>
          <a:bodyPr anchor="t" rtlCol="false" tIns="0" lIns="0" bIns="0" rIns="0">
            <a:spAutoFit/>
          </a:bodyPr>
          <a:lstStyle/>
          <a:p>
            <a:pPr algn="l">
              <a:lnSpc>
                <a:spcPts val="12769"/>
              </a:lnSpc>
            </a:pPr>
            <a:r>
              <a:rPr lang="en-US" sz="14188" b="true">
                <a:solidFill>
                  <a:srgbClr val="39D5FF"/>
                </a:solidFill>
                <a:latin typeface="Bebas Neue Bold"/>
                <a:ea typeface="Bebas Neue Bold"/>
                <a:cs typeface="Bebas Neue Bold"/>
                <a:sym typeface="Bebas Neue Bold"/>
              </a:rPr>
              <a:t>AI SMART</a:t>
            </a:r>
          </a:p>
          <a:p>
            <a:pPr algn="l">
              <a:lnSpc>
                <a:spcPts val="12769"/>
              </a:lnSpc>
            </a:pPr>
            <a:r>
              <a:rPr lang="en-US" sz="14188" b="true">
                <a:solidFill>
                  <a:srgbClr val="39D5FF"/>
                </a:solidFill>
                <a:latin typeface="Bebas Neue Bold"/>
                <a:ea typeface="Bebas Neue Bold"/>
                <a:cs typeface="Bebas Neue Bold"/>
                <a:sym typeface="Bebas Neue Bold"/>
              </a:rPr>
              <a:t>PUMP</a:t>
            </a:r>
          </a:p>
        </p:txBody>
      </p:sp>
      <p:sp>
        <p:nvSpPr>
          <p:cNvPr name="TextBox 15" id="15"/>
          <p:cNvSpPr txBox="true"/>
          <p:nvPr/>
        </p:nvSpPr>
        <p:spPr>
          <a:xfrm rot="0">
            <a:off x="1817034" y="6899396"/>
            <a:ext cx="5024190" cy="948191"/>
          </a:xfrm>
          <a:prstGeom prst="rect">
            <a:avLst/>
          </a:prstGeom>
        </p:spPr>
        <p:txBody>
          <a:bodyPr anchor="t" rtlCol="false" tIns="0" lIns="0" bIns="0" rIns="0">
            <a:spAutoFit/>
          </a:bodyPr>
          <a:lstStyle/>
          <a:p>
            <a:pPr algn="l">
              <a:lnSpc>
                <a:spcPts val="6705"/>
              </a:lnSpc>
            </a:pPr>
            <a:r>
              <a:rPr lang="en-US" sz="7450" b="true">
                <a:solidFill>
                  <a:srgbClr val="CBF4FF"/>
                </a:solidFill>
                <a:latin typeface="Bebas Neue Bold"/>
                <a:ea typeface="Bebas Neue Bold"/>
                <a:cs typeface="Bebas Neue Bold"/>
                <a:sym typeface="Bebas Neue Bold"/>
              </a:rPr>
              <a:t>CODECORTEX</a:t>
            </a:r>
          </a:p>
        </p:txBody>
      </p:sp>
      <p:sp>
        <p:nvSpPr>
          <p:cNvPr name="TextBox 16" id="16"/>
          <p:cNvSpPr txBox="true"/>
          <p:nvPr/>
        </p:nvSpPr>
        <p:spPr>
          <a:xfrm rot="0">
            <a:off x="1744485" y="1697544"/>
            <a:ext cx="5169289" cy="340217"/>
          </a:xfrm>
          <a:prstGeom prst="rect">
            <a:avLst/>
          </a:prstGeom>
        </p:spPr>
        <p:txBody>
          <a:bodyPr anchor="t" rtlCol="false" tIns="0" lIns="0" bIns="0" rIns="0">
            <a:spAutoFit/>
          </a:bodyPr>
          <a:lstStyle/>
          <a:p>
            <a:pPr algn="l">
              <a:lnSpc>
                <a:spcPts val="2411"/>
              </a:lnSpc>
            </a:pPr>
            <a:r>
              <a:rPr lang="en-US" sz="2679" spc="-53">
                <a:solidFill>
                  <a:srgbClr val="007696"/>
                </a:solidFill>
                <a:latin typeface="Lato"/>
                <a:ea typeface="Lato"/>
                <a:cs typeface="Lato"/>
                <a:sym typeface="Lato"/>
              </a:rPr>
              <a:t>DEBUTANTS X</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20740" t="-10467" r="-75645" b="0"/>
            </a:stretch>
          </a:blipFill>
        </p:spPr>
      </p:sp>
      <p:grpSp>
        <p:nvGrpSpPr>
          <p:cNvPr name="Group 3" id="3"/>
          <p:cNvGrpSpPr/>
          <p:nvPr/>
        </p:nvGrpSpPr>
        <p:grpSpPr>
          <a:xfrm rot="0">
            <a:off x="-2062" y="0"/>
            <a:ext cx="9146062" cy="10287000"/>
            <a:chOff x="0" y="0"/>
            <a:chExt cx="3093853" cy="3479800"/>
          </a:xfrm>
        </p:grpSpPr>
        <p:sp>
          <p:nvSpPr>
            <p:cNvPr name="Freeform 4" id="4"/>
            <p:cNvSpPr/>
            <p:nvPr/>
          </p:nvSpPr>
          <p:spPr>
            <a:xfrm flipH="false" flipV="false" rot="0">
              <a:off x="0" y="0"/>
              <a:ext cx="3093853" cy="3479800"/>
            </a:xfrm>
            <a:custGeom>
              <a:avLst/>
              <a:gdLst/>
              <a:ahLst/>
              <a:cxnLst/>
              <a:rect r="r" b="b" t="t" l="l"/>
              <a:pathLst>
                <a:path h="3479800" w="3093853">
                  <a:moveTo>
                    <a:pt x="0" y="0"/>
                  </a:moveTo>
                  <a:lnTo>
                    <a:pt x="3093853" y="0"/>
                  </a:lnTo>
                  <a:lnTo>
                    <a:pt x="3093853" y="3479800"/>
                  </a:lnTo>
                  <a:lnTo>
                    <a:pt x="0" y="3479800"/>
                  </a:lnTo>
                  <a:close/>
                </a:path>
              </a:pathLst>
            </a:custGeom>
            <a:solidFill>
              <a:srgbClr val="171831"/>
            </a:solidFill>
          </p:spPr>
        </p:sp>
      </p:grpSp>
      <p:sp>
        <p:nvSpPr>
          <p:cNvPr name="AutoShape 5" id="5"/>
          <p:cNvSpPr/>
          <p:nvPr/>
        </p:nvSpPr>
        <p:spPr>
          <a:xfrm rot="-10800000">
            <a:off x="12436249" y="5992155"/>
            <a:ext cx="281189" cy="0"/>
          </a:xfrm>
          <a:prstGeom prst="line">
            <a:avLst/>
          </a:prstGeom>
          <a:ln cap="flat" w="9525">
            <a:solidFill>
              <a:srgbClr val="FFFFFF"/>
            </a:solidFill>
            <a:prstDash val="solid"/>
            <a:headEnd type="none" len="sm" w="sm"/>
            <a:tailEnd type="none" len="sm" w="sm"/>
          </a:ln>
        </p:spPr>
      </p:sp>
      <p:grpSp>
        <p:nvGrpSpPr>
          <p:cNvPr name="Group 6" id="6"/>
          <p:cNvGrpSpPr/>
          <p:nvPr/>
        </p:nvGrpSpPr>
        <p:grpSpPr>
          <a:xfrm rot="0">
            <a:off x="6035252" y="1612756"/>
            <a:ext cx="5275547" cy="4959399"/>
            <a:chOff x="0" y="0"/>
            <a:chExt cx="2160783" cy="2031294"/>
          </a:xfrm>
        </p:grpSpPr>
        <p:sp>
          <p:nvSpPr>
            <p:cNvPr name="Freeform 7" id="7"/>
            <p:cNvSpPr/>
            <p:nvPr/>
          </p:nvSpPr>
          <p:spPr>
            <a:xfrm flipH="false" flipV="false" rot="0">
              <a:off x="0" y="0"/>
              <a:ext cx="2160783" cy="2031294"/>
            </a:xfrm>
            <a:custGeom>
              <a:avLst/>
              <a:gdLst/>
              <a:ahLst/>
              <a:cxnLst/>
              <a:rect r="r" b="b" t="t" l="l"/>
              <a:pathLst>
                <a:path h="2031294" w="2160783">
                  <a:moveTo>
                    <a:pt x="2036323" y="2031294"/>
                  </a:moveTo>
                  <a:lnTo>
                    <a:pt x="124460" y="2031294"/>
                  </a:lnTo>
                  <a:cubicBezTo>
                    <a:pt x="55880" y="2031294"/>
                    <a:pt x="0" y="1975414"/>
                    <a:pt x="0" y="1906834"/>
                  </a:cubicBezTo>
                  <a:lnTo>
                    <a:pt x="0" y="124460"/>
                  </a:lnTo>
                  <a:cubicBezTo>
                    <a:pt x="0" y="55880"/>
                    <a:pt x="55880" y="0"/>
                    <a:pt x="124460" y="0"/>
                  </a:cubicBezTo>
                  <a:lnTo>
                    <a:pt x="2036323" y="0"/>
                  </a:lnTo>
                  <a:cubicBezTo>
                    <a:pt x="2104903" y="0"/>
                    <a:pt x="2160783" y="55880"/>
                    <a:pt x="2160783" y="124460"/>
                  </a:cubicBezTo>
                  <a:lnTo>
                    <a:pt x="2160783" y="1906834"/>
                  </a:lnTo>
                  <a:cubicBezTo>
                    <a:pt x="2160783" y="1975414"/>
                    <a:pt x="2104903" y="2031294"/>
                    <a:pt x="2036323" y="2031294"/>
                  </a:cubicBezTo>
                  <a:close/>
                </a:path>
              </a:pathLst>
            </a:custGeom>
            <a:solidFill>
              <a:srgbClr val="484995"/>
            </a:solidFill>
          </p:spPr>
        </p:sp>
      </p:grpSp>
      <p:grpSp>
        <p:nvGrpSpPr>
          <p:cNvPr name="Group 8" id="8"/>
          <p:cNvGrpSpPr/>
          <p:nvPr/>
        </p:nvGrpSpPr>
        <p:grpSpPr>
          <a:xfrm rot="0">
            <a:off x="7634047" y="2064928"/>
            <a:ext cx="4185324" cy="942178"/>
            <a:chOff x="0" y="0"/>
            <a:chExt cx="2933616" cy="660400"/>
          </a:xfrm>
        </p:grpSpPr>
        <p:sp>
          <p:nvSpPr>
            <p:cNvPr name="Freeform 9" id="9"/>
            <p:cNvSpPr/>
            <p:nvPr/>
          </p:nvSpPr>
          <p:spPr>
            <a:xfrm flipH="false" flipV="false" rot="0">
              <a:off x="0" y="0"/>
              <a:ext cx="2933616" cy="660400"/>
            </a:xfrm>
            <a:custGeom>
              <a:avLst/>
              <a:gdLst/>
              <a:ahLst/>
              <a:cxnLst/>
              <a:rect r="r" b="b" t="t" l="l"/>
              <a:pathLst>
                <a:path h="660400" w="2933616">
                  <a:moveTo>
                    <a:pt x="2809156" y="660400"/>
                  </a:moveTo>
                  <a:lnTo>
                    <a:pt x="124460" y="660400"/>
                  </a:lnTo>
                  <a:cubicBezTo>
                    <a:pt x="55880" y="660400"/>
                    <a:pt x="0" y="604520"/>
                    <a:pt x="0" y="535940"/>
                  </a:cubicBezTo>
                  <a:lnTo>
                    <a:pt x="0" y="124460"/>
                  </a:lnTo>
                  <a:cubicBezTo>
                    <a:pt x="0" y="55880"/>
                    <a:pt x="55880" y="0"/>
                    <a:pt x="124460" y="0"/>
                  </a:cubicBezTo>
                  <a:lnTo>
                    <a:pt x="2809156" y="0"/>
                  </a:lnTo>
                  <a:cubicBezTo>
                    <a:pt x="2877736" y="0"/>
                    <a:pt x="2933616" y="55880"/>
                    <a:pt x="2933616" y="124460"/>
                  </a:cubicBezTo>
                  <a:lnTo>
                    <a:pt x="2933616" y="535940"/>
                  </a:lnTo>
                  <a:cubicBezTo>
                    <a:pt x="2933616" y="604520"/>
                    <a:pt x="2877736" y="660400"/>
                    <a:pt x="2809156" y="660400"/>
                  </a:cubicBezTo>
                  <a:close/>
                </a:path>
              </a:pathLst>
            </a:custGeom>
            <a:solidFill>
              <a:srgbClr val="6968D4"/>
            </a:solidFill>
          </p:spPr>
        </p:sp>
      </p:grpSp>
      <p:grpSp>
        <p:nvGrpSpPr>
          <p:cNvPr name="Group 10" id="10"/>
          <p:cNvGrpSpPr/>
          <p:nvPr/>
        </p:nvGrpSpPr>
        <p:grpSpPr>
          <a:xfrm rot="0">
            <a:off x="8041183" y="2438948"/>
            <a:ext cx="194138" cy="194138"/>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2" id="12"/>
          <p:cNvSpPr txBox="true"/>
          <p:nvPr/>
        </p:nvSpPr>
        <p:spPr>
          <a:xfrm rot="0">
            <a:off x="12436249" y="4502378"/>
            <a:ext cx="4190962" cy="1228725"/>
          </a:xfrm>
          <a:prstGeom prst="rect">
            <a:avLst/>
          </a:prstGeom>
        </p:spPr>
        <p:txBody>
          <a:bodyPr anchor="t" rtlCol="false" tIns="0" lIns="0" bIns="0" rIns="0">
            <a:spAutoFit/>
          </a:bodyPr>
          <a:lstStyle/>
          <a:p>
            <a:pPr algn="l">
              <a:lnSpc>
                <a:spcPts val="3240"/>
              </a:lnSpc>
            </a:pPr>
            <a:r>
              <a:rPr lang="en-US" sz="2700" b="true">
                <a:solidFill>
                  <a:srgbClr val="FFFFFF"/>
                </a:solidFill>
                <a:latin typeface="HK Grotesk Bold"/>
                <a:ea typeface="HK Grotesk Bold"/>
                <a:cs typeface="HK Grotesk Bold"/>
                <a:sym typeface="HK Grotesk Bold"/>
              </a:rPr>
              <a:t>Visualize the people who</a:t>
            </a:r>
          </a:p>
          <a:p>
            <a:pPr algn="l">
              <a:lnSpc>
                <a:spcPts val="3240"/>
              </a:lnSpc>
            </a:pPr>
            <a:r>
              <a:rPr lang="en-US" sz="2700" b="true">
                <a:solidFill>
                  <a:srgbClr val="FFFFFF"/>
                </a:solidFill>
                <a:latin typeface="HK Grotesk Bold"/>
                <a:ea typeface="HK Grotesk Bold"/>
                <a:cs typeface="HK Grotesk Bold"/>
                <a:sym typeface="HK Grotesk Bold"/>
              </a:rPr>
              <a:t>will turn to your product</a:t>
            </a:r>
          </a:p>
          <a:p>
            <a:pPr algn="l">
              <a:lnSpc>
                <a:spcPts val="3240"/>
              </a:lnSpc>
            </a:pPr>
            <a:r>
              <a:rPr lang="en-US" sz="2700" b="true">
                <a:solidFill>
                  <a:srgbClr val="FFFFFF"/>
                </a:solidFill>
                <a:latin typeface="HK Grotesk Bold"/>
                <a:ea typeface="HK Grotesk Bold"/>
                <a:cs typeface="HK Grotesk Bold"/>
                <a:sym typeface="HK Grotesk Bold"/>
              </a:rPr>
              <a:t>or service solutions.</a:t>
            </a:r>
          </a:p>
        </p:txBody>
      </p:sp>
      <p:grpSp>
        <p:nvGrpSpPr>
          <p:cNvPr name="Group 13" id="13"/>
          <p:cNvGrpSpPr/>
          <p:nvPr/>
        </p:nvGrpSpPr>
        <p:grpSpPr>
          <a:xfrm rot="0">
            <a:off x="12454969" y="3698982"/>
            <a:ext cx="5275547" cy="5385980"/>
            <a:chOff x="0" y="0"/>
            <a:chExt cx="2160783" cy="2206015"/>
          </a:xfrm>
        </p:grpSpPr>
        <p:sp>
          <p:nvSpPr>
            <p:cNvPr name="Freeform 14" id="14"/>
            <p:cNvSpPr/>
            <p:nvPr/>
          </p:nvSpPr>
          <p:spPr>
            <a:xfrm flipH="false" flipV="false" rot="0">
              <a:off x="0" y="0"/>
              <a:ext cx="2160783" cy="2206015"/>
            </a:xfrm>
            <a:custGeom>
              <a:avLst/>
              <a:gdLst/>
              <a:ahLst/>
              <a:cxnLst/>
              <a:rect r="r" b="b" t="t" l="l"/>
              <a:pathLst>
                <a:path h="2206015" w="2160783">
                  <a:moveTo>
                    <a:pt x="2036323" y="2206015"/>
                  </a:moveTo>
                  <a:lnTo>
                    <a:pt x="124460" y="2206015"/>
                  </a:lnTo>
                  <a:cubicBezTo>
                    <a:pt x="55880" y="2206015"/>
                    <a:pt x="0" y="2150135"/>
                    <a:pt x="0" y="2081555"/>
                  </a:cubicBezTo>
                  <a:lnTo>
                    <a:pt x="0" y="124460"/>
                  </a:lnTo>
                  <a:cubicBezTo>
                    <a:pt x="0" y="55880"/>
                    <a:pt x="55880" y="0"/>
                    <a:pt x="124460" y="0"/>
                  </a:cubicBezTo>
                  <a:lnTo>
                    <a:pt x="2036323" y="0"/>
                  </a:lnTo>
                  <a:cubicBezTo>
                    <a:pt x="2104903" y="0"/>
                    <a:pt x="2160783" y="55880"/>
                    <a:pt x="2160783" y="124460"/>
                  </a:cubicBezTo>
                  <a:lnTo>
                    <a:pt x="2160783" y="2081555"/>
                  </a:lnTo>
                  <a:cubicBezTo>
                    <a:pt x="2160783" y="2150135"/>
                    <a:pt x="2104903" y="2206015"/>
                    <a:pt x="2036323" y="2206015"/>
                  </a:cubicBezTo>
                  <a:close/>
                </a:path>
              </a:pathLst>
            </a:custGeom>
            <a:solidFill>
              <a:srgbClr val="484995"/>
            </a:solidFill>
          </p:spPr>
        </p:sp>
      </p:grpSp>
      <p:grpSp>
        <p:nvGrpSpPr>
          <p:cNvPr name="Group 15" id="15"/>
          <p:cNvGrpSpPr/>
          <p:nvPr/>
        </p:nvGrpSpPr>
        <p:grpSpPr>
          <a:xfrm rot="0">
            <a:off x="11819371" y="7696134"/>
            <a:ext cx="4185324" cy="942178"/>
            <a:chOff x="0" y="0"/>
            <a:chExt cx="2933616" cy="660400"/>
          </a:xfrm>
        </p:grpSpPr>
        <p:sp>
          <p:nvSpPr>
            <p:cNvPr name="Freeform 16" id="16"/>
            <p:cNvSpPr/>
            <p:nvPr/>
          </p:nvSpPr>
          <p:spPr>
            <a:xfrm flipH="false" flipV="false" rot="0">
              <a:off x="0" y="0"/>
              <a:ext cx="2933616" cy="660400"/>
            </a:xfrm>
            <a:custGeom>
              <a:avLst/>
              <a:gdLst/>
              <a:ahLst/>
              <a:cxnLst/>
              <a:rect r="r" b="b" t="t" l="l"/>
              <a:pathLst>
                <a:path h="660400" w="2933616">
                  <a:moveTo>
                    <a:pt x="2809156" y="660400"/>
                  </a:moveTo>
                  <a:lnTo>
                    <a:pt x="124460" y="660400"/>
                  </a:lnTo>
                  <a:cubicBezTo>
                    <a:pt x="55880" y="660400"/>
                    <a:pt x="0" y="604520"/>
                    <a:pt x="0" y="535940"/>
                  </a:cubicBezTo>
                  <a:lnTo>
                    <a:pt x="0" y="124460"/>
                  </a:lnTo>
                  <a:cubicBezTo>
                    <a:pt x="0" y="55880"/>
                    <a:pt x="55880" y="0"/>
                    <a:pt x="124460" y="0"/>
                  </a:cubicBezTo>
                  <a:lnTo>
                    <a:pt x="2809156" y="0"/>
                  </a:lnTo>
                  <a:cubicBezTo>
                    <a:pt x="2877736" y="0"/>
                    <a:pt x="2933616" y="55880"/>
                    <a:pt x="2933616" y="124460"/>
                  </a:cubicBezTo>
                  <a:lnTo>
                    <a:pt x="2933616" y="535940"/>
                  </a:lnTo>
                  <a:cubicBezTo>
                    <a:pt x="2933616" y="604520"/>
                    <a:pt x="2877736" y="660400"/>
                    <a:pt x="2809156" y="660400"/>
                  </a:cubicBezTo>
                  <a:close/>
                </a:path>
              </a:pathLst>
            </a:custGeom>
            <a:solidFill>
              <a:srgbClr val="6968D4"/>
            </a:solidFill>
          </p:spPr>
        </p:sp>
      </p:grpSp>
      <p:grpSp>
        <p:nvGrpSpPr>
          <p:cNvPr name="Group 17" id="17"/>
          <p:cNvGrpSpPr/>
          <p:nvPr/>
        </p:nvGrpSpPr>
        <p:grpSpPr>
          <a:xfrm rot="0">
            <a:off x="12226506" y="8070154"/>
            <a:ext cx="194138" cy="194138"/>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9" id="19"/>
          <p:cNvSpPr txBox="true"/>
          <p:nvPr/>
        </p:nvSpPr>
        <p:spPr>
          <a:xfrm rot="0">
            <a:off x="6455019" y="3452436"/>
            <a:ext cx="4652554" cy="409575"/>
          </a:xfrm>
          <a:prstGeom prst="rect">
            <a:avLst/>
          </a:prstGeom>
        </p:spPr>
        <p:txBody>
          <a:bodyPr anchor="t" rtlCol="false" tIns="0" lIns="0" bIns="0" rIns="0">
            <a:spAutoFit/>
          </a:bodyPr>
          <a:lstStyle/>
          <a:p>
            <a:pPr algn="l">
              <a:lnSpc>
                <a:spcPts val="3240"/>
              </a:lnSpc>
            </a:pPr>
            <a:r>
              <a:rPr lang="en-US" sz="2700" b="true">
                <a:solidFill>
                  <a:srgbClr val="FFFFFF"/>
                </a:solidFill>
                <a:latin typeface="HK Grotesk Bold"/>
                <a:ea typeface="HK Grotesk Bold"/>
                <a:cs typeface="HK Grotesk Bold"/>
                <a:sym typeface="HK Grotesk Bold"/>
              </a:rPr>
              <a:t>Lower (~₹15,000 - ₹40,000)</a:t>
            </a:r>
          </a:p>
        </p:txBody>
      </p:sp>
      <p:sp>
        <p:nvSpPr>
          <p:cNvPr name="TextBox 20" id="20"/>
          <p:cNvSpPr txBox="true"/>
          <p:nvPr/>
        </p:nvSpPr>
        <p:spPr>
          <a:xfrm rot="0">
            <a:off x="8544525" y="2339170"/>
            <a:ext cx="3080165" cy="394716"/>
          </a:xfrm>
          <a:prstGeom prst="rect">
            <a:avLst/>
          </a:prstGeom>
        </p:spPr>
        <p:txBody>
          <a:bodyPr anchor="t" rtlCol="false" tIns="0" lIns="0" bIns="0" rIns="0">
            <a:spAutoFit/>
          </a:bodyPr>
          <a:lstStyle/>
          <a:p>
            <a:pPr algn="l">
              <a:lnSpc>
                <a:spcPts val="3131"/>
              </a:lnSpc>
            </a:pPr>
            <a:r>
              <a:rPr lang="en-US" sz="2700" b="true">
                <a:solidFill>
                  <a:srgbClr val="FFFFFF"/>
                </a:solidFill>
                <a:latin typeface="HK Grotesk Bold"/>
                <a:ea typeface="HK Grotesk Bold"/>
                <a:cs typeface="HK Grotesk Bold"/>
                <a:sym typeface="HK Grotesk Bold"/>
              </a:rPr>
              <a:t>Classical Pump</a:t>
            </a:r>
          </a:p>
        </p:txBody>
      </p:sp>
      <p:sp>
        <p:nvSpPr>
          <p:cNvPr name="TextBox 21" id="21"/>
          <p:cNvSpPr txBox="true"/>
          <p:nvPr/>
        </p:nvSpPr>
        <p:spPr>
          <a:xfrm rot="0">
            <a:off x="386323" y="7408545"/>
            <a:ext cx="11039049" cy="1849755"/>
          </a:xfrm>
          <a:prstGeom prst="rect">
            <a:avLst/>
          </a:prstGeom>
        </p:spPr>
        <p:txBody>
          <a:bodyPr anchor="t" rtlCol="false" tIns="0" lIns="0" bIns="0" rIns="0">
            <a:spAutoFit/>
          </a:bodyPr>
          <a:lstStyle/>
          <a:p>
            <a:pPr algn="l">
              <a:lnSpc>
                <a:spcPts val="7244"/>
              </a:lnSpc>
            </a:pPr>
            <a:r>
              <a:rPr lang="en-US" sz="6300" b="true">
                <a:solidFill>
                  <a:srgbClr val="FFFFFF"/>
                </a:solidFill>
                <a:latin typeface="HK Grotesk Bold"/>
                <a:ea typeface="HK Grotesk Bold"/>
                <a:cs typeface="HK Grotesk Bold"/>
                <a:sym typeface="HK Grotesk Bold"/>
              </a:rPr>
              <a:t>Classical Pumps vs. AI-Driven Smart Pumps</a:t>
            </a:r>
          </a:p>
        </p:txBody>
      </p:sp>
      <p:sp>
        <p:nvSpPr>
          <p:cNvPr name="TextBox 22" id="22"/>
          <p:cNvSpPr txBox="true"/>
          <p:nvPr/>
        </p:nvSpPr>
        <p:spPr>
          <a:xfrm rot="0">
            <a:off x="12336802" y="990600"/>
            <a:ext cx="4681917" cy="502920"/>
          </a:xfrm>
          <a:prstGeom prst="rect">
            <a:avLst/>
          </a:prstGeom>
        </p:spPr>
        <p:txBody>
          <a:bodyPr anchor="t" rtlCol="false" tIns="0" lIns="0" bIns="0" rIns="0">
            <a:spAutoFit/>
          </a:bodyPr>
          <a:lstStyle/>
          <a:p>
            <a:pPr algn="r">
              <a:lnSpc>
                <a:spcPts val="4184"/>
              </a:lnSpc>
            </a:pPr>
            <a:r>
              <a:rPr lang="en-US" b="true" sz="3099">
                <a:solidFill>
                  <a:srgbClr val="FFFFFF"/>
                </a:solidFill>
                <a:latin typeface="Sukar Heavy"/>
                <a:ea typeface="Sukar Heavy"/>
                <a:cs typeface="Sukar Heavy"/>
                <a:sym typeface="Sukar Heavy"/>
              </a:rPr>
              <a:t>DEBUTANTS X</a:t>
            </a:r>
          </a:p>
        </p:txBody>
      </p:sp>
      <p:sp>
        <p:nvSpPr>
          <p:cNvPr name="TextBox 23" id="23"/>
          <p:cNvSpPr txBox="true"/>
          <p:nvPr/>
        </p:nvSpPr>
        <p:spPr>
          <a:xfrm rot="0">
            <a:off x="12729848" y="7970376"/>
            <a:ext cx="2947065" cy="394716"/>
          </a:xfrm>
          <a:prstGeom prst="rect">
            <a:avLst/>
          </a:prstGeom>
        </p:spPr>
        <p:txBody>
          <a:bodyPr anchor="t" rtlCol="false" tIns="0" lIns="0" bIns="0" rIns="0">
            <a:spAutoFit/>
          </a:bodyPr>
          <a:lstStyle/>
          <a:p>
            <a:pPr algn="l">
              <a:lnSpc>
                <a:spcPts val="3131"/>
              </a:lnSpc>
            </a:pPr>
            <a:r>
              <a:rPr lang="en-US" sz="2700" b="true">
                <a:solidFill>
                  <a:srgbClr val="FFFFFF"/>
                </a:solidFill>
                <a:latin typeface="HK Grotesk Bold"/>
                <a:ea typeface="HK Grotesk Bold"/>
                <a:cs typeface="HK Grotesk Bold"/>
                <a:sym typeface="HK Grotesk Bold"/>
              </a:rPr>
              <a:t>AI-Smart Pump</a:t>
            </a:r>
          </a:p>
        </p:txBody>
      </p:sp>
      <p:sp>
        <p:nvSpPr>
          <p:cNvPr name="Freeform 24" id="24"/>
          <p:cNvSpPr/>
          <p:nvPr/>
        </p:nvSpPr>
        <p:spPr>
          <a:xfrm flipH="false" flipV="false" rot="0">
            <a:off x="485775" y="256825"/>
            <a:ext cx="4835102" cy="5346130"/>
          </a:xfrm>
          <a:custGeom>
            <a:avLst/>
            <a:gdLst/>
            <a:ahLst/>
            <a:cxnLst/>
            <a:rect r="r" b="b" t="t" l="l"/>
            <a:pathLst>
              <a:path h="5346130" w="4835102">
                <a:moveTo>
                  <a:pt x="0" y="0"/>
                </a:moveTo>
                <a:lnTo>
                  <a:pt x="4835102" y="0"/>
                </a:lnTo>
                <a:lnTo>
                  <a:pt x="4835102" y="5346130"/>
                </a:lnTo>
                <a:lnTo>
                  <a:pt x="0" y="5346130"/>
                </a:lnTo>
                <a:lnTo>
                  <a:pt x="0" y="0"/>
                </a:lnTo>
                <a:close/>
              </a:path>
            </a:pathLst>
          </a:custGeom>
          <a:blipFill>
            <a:blip r:embed="rId3"/>
            <a:stretch>
              <a:fillRect l="-13269" t="-14443" r="-13269" b="0"/>
            </a:stretch>
          </a:blipFill>
        </p:spPr>
      </p:sp>
      <p:sp>
        <p:nvSpPr>
          <p:cNvPr name="TextBox 25" id="25"/>
          <p:cNvSpPr txBox="true"/>
          <p:nvPr/>
        </p:nvSpPr>
        <p:spPr>
          <a:xfrm rot="0">
            <a:off x="6137221" y="4092455"/>
            <a:ext cx="5288152" cy="409575"/>
          </a:xfrm>
          <a:prstGeom prst="rect">
            <a:avLst/>
          </a:prstGeom>
        </p:spPr>
        <p:txBody>
          <a:bodyPr anchor="t" rtlCol="false" tIns="0" lIns="0" bIns="0" rIns="0">
            <a:spAutoFit/>
          </a:bodyPr>
          <a:lstStyle/>
          <a:p>
            <a:pPr algn="l">
              <a:lnSpc>
                <a:spcPts val="3240"/>
              </a:lnSpc>
            </a:pPr>
            <a:r>
              <a:rPr lang="en-US" sz="2700" b="true">
                <a:solidFill>
                  <a:srgbClr val="FFFFFF"/>
                </a:solidFill>
                <a:latin typeface="HK Grotesk Bold"/>
                <a:ea typeface="HK Grotesk Bold"/>
                <a:cs typeface="HK Grotesk Bold"/>
                <a:sym typeface="HK Grotesk Bold"/>
              </a:rPr>
              <a:t>Manually controlled, less efficient</a:t>
            </a:r>
          </a:p>
        </p:txBody>
      </p:sp>
      <p:sp>
        <p:nvSpPr>
          <p:cNvPr name="TextBox 26" id="26"/>
          <p:cNvSpPr txBox="true"/>
          <p:nvPr/>
        </p:nvSpPr>
        <p:spPr>
          <a:xfrm rot="0">
            <a:off x="6137221" y="4707165"/>
            <a:ext cx="5288152" cy="409575"/>
          </a:xfrm>
          <a:prstGeom prst="rect">
            <a:avLst/>
          </a:prstGeom>
        </p:spPr>
        <p:txBody>
          <a:bodyPr anchor="t" rtlCol="false" tIns="0" lIns="0" bIns="0" rIns="0">
            <a:spAutoFit/>
          </a:bodyPr>
          <a:lstStyle/>
          <a:p>
            <a:pPr algn="ctr">
              <a:lnSpc>
                <a:spcPts val="3240"/>
              </a:lnSpc>
            </a:pPr>
            <a:r>
              <a:rPr lang="en-US" b="true" sz="2700">
                <a:solidFill>
                  <a:srgbClr val="FFFFFF"/>
                </a:solidFill>
                <a:latin typeface="HK Grotesk Bold"/>
                <a:ea typeface="HK Grotesk Bold"/>
                <a:cs typeface="HK Grotesk Bold"/>
                <a:sym typeface="HK Grotesk Bold"/>
              </a:rPr>
              <a:t>Higher Energy Consumption</a:t>
            </a:r>
          </a:p>
        </p:txBody>
      </p:sp>
      <p:sp>
        <p:nvSpPr>
          <p:cNvPr name="TextBox 27" id="27"/>
          <p:cNvSpPr txBox="true"/>
          <p:nvPr/>
        </p:nvSpPr>
        <p:spPr>
          <a:xfrm rot="0">
            <a:off x="6226557" y="5334296"/>
            <a:ext cx="5288152" cy="409575"/>
          </a:xfrm>
          <a:prstGeom prst="rect">
            <a:avLst/>
          </a:prstGeom>
        </p:spPr>
        <p:txBody>
          <a:bodyPr anchor="t" rtlCol="false" tIns="0" lIns="0" bIns="0" rIns="0">
            <a:spAutoFit/>
          </a:bodyPr>
          <a:lstStyle/>
          <a:p>
            <a:pPr algn="ctr">
              <a:lnSpc>
                <a:spcPts val="3240"/>
              </a:lnSpc>
            </a:pPr>
            <a:r>
              <a:rPr lang="en-US" b="true" sz="2700">
                <a:solidFill>
                  <a:srgbClr val="FFFFFF"/>
                </a:solidFill>
                <a:latin typeface="HK Grotesk Bold"/>
                <a:ea typeface="HK Grotesk Bold"/>
                <a:cs typeface="HK Grotesk Bold"/>
                <a:sym typeface="HK Grotesk Bold"/>
              </a:rPr>
              <a:t>No Data Insights</a:t>
            </a:r>
          </a:p>
        </p:txBody>
      </p:sp>
      <p:sp>
        <p:nvSpPr>
          <p:cNvPr name="TextBox 28" id="28"/>
          <p:cNvSpPr txBox="true"/>
          <p:nvPr/>
        </p:nvSpPr>
        <p:spPr>
          <a:xfrm rot="0">
            <a:off x="6035252" y="5953421"/>
            <a:ext cx="5288152" cy="409575"/>
          </a:xfrm>
          <a:prstGeom prst="rect">
            <a:avLst/>
          </a:prstGeom>
        </p:spPr>
        <p:txBody>
          <a:bodyPr anchor="t" rtlCol="false" tIns="0" lIns="0" bIns="0" rIns="0">
            <a:spAutoFit/>
          </a:bodyPr>
          <a:lstStyle/>
          <a:p>
            <a:pPr algn="ctr">
              <a:lnSpc>
                <a:spcPts val="3240"/>
              </a:lnSpc>
            </a:pPr>
            <a:r>
              <a:rPr lang="en-US" b="true" sz="2700">
                <a:solidFill>
                  <a:srgbClr val="FFFFFF"/>
                </a:solidFill>
                <a:latin typeface="HK Grotesk Bold"/>
                <a:ea typeface="HK Grotesk Bold"/>
                <a:cs typeface="HK Grotesk Bold"/>
                <a:sym typeface="HK Grotesk Bold"/>
              </a:rPr>
              <a:t>No Remote Control</a:t>
            </a:r>
          </a:p>
        </p:txBody>
      </p:sp>
      <p:sp>
        <p:nvSpPr>
          <p:cNvPr name="TextBox 29" id="29"/>
          <p:cNvSpPr txBox="true"/>
          <p:nvPr/>
        </p:nvSpPr>
        <p:spPr>
          <a:xfrm rot="0">
            <a:off x="12717439" y="4092455"/>
            <a:ext cx="4652554" cy="409575"/>
          </a:xfrm>
          <a:prstGeom prst="rect">
            <a:avLst/>
          </a:prstGeom>
        </p:spPr>
        <p:txBody>
          <a:bodyPr anchor="t" rtlCol="false" tIns="0" lIns="0" bIns="0" rIns="0">
            <a:spAutoFit/>
          </a:bodyPr>
          <a:lstStyle/>
          <a:p>
            <a:pPr algn="l">
              <a:lnSpc>
                <a:spcPts val="3240"/>
              </a:lnSpc>
            </a:pPr>
            <a:r>
              <a:rPr lang="en-US" sz="2700" b="true">
                <a:solidFill>
                  <a:srgbClr val="FFFFFF"/>
                </a:solidFill>
                <a:latin typeface="HK Grotesk Bold"/>
                <a:ea typeface="HK Grotesk Bold"/>
                <a:cs typeface="HK Grotesk Bold"/>
                <a:sym typeface="HK Grotesk Bold"/>
              </a:rPr>
              <a:t>Higher (~₹30,000 - ₹60,000)</a:t>
            </a:r>
          </a:p>
        </p:txBody>
      </p:sp>
      <p:sp>
        <p:nvSpPr>
          <p:cNvPr name="TextBox 30" id="30"/>
          <p:cNvSpPr txBox="true"/>
          <p:nvPr/>
        </p:nvSpPr>
        <p:spPr>
          <a:xfrm rot="0">
            <a:off x="12454969" y="4779042"/>
            <a:ext cx="5311111" cy="409575"/>
          </a:xfrm>
          <a:prstGeom prst="rect">
            <a:avLst/>
          </a:prstGeom>
        </p:spPr>
        <p:txBody>
          <a:bodyPr anchor="t" rtlCol="false" tIns="0" lIns="0" bIns="0" rIns="0">
            <a:spAutoFit/>
          </a:bodyPr>
          <a:lstStyle/>
          <a:p>
            <a:pPr algn="l">
              <a:lnSpc>
                <a:spcPts val="3240"/>
              </a:lnSpc>
            </a:pPr>
            <a:r>
              <a:rPr lang="en-US" sz="2700" b="true">
                <a:solidFill>
                  <a:srgbClr val="FFFFFF"/>
                </a:solidFill>
                <a:latin typeface="HK Grotesk Bold"/>
                <a:ea typeface="HK Grotesk Bold"/>
                <a:cs typeface="HK Grotesk Bold"/>
                <a:sym typeface="HK Grotesk Bold"/>
              </a:rPr>
              <a:t>Optimized using AI, more efficient</a:t>
            </a:r>
          </a:p>
        </p:txBody>
      </p:sp>
      <p:sp>
        <p:nvSpPr>
          <p:cNvPr name="TextBox 31" id="31"/>
          <p:cNvSpPr txBox="true"/>
          <p:nvPr/>
        </p:nvSpPr>
        <p:spPr>
          <a:xfrm rot="0">
            <a:off x="12454969" y="5398167"/>
            <a:ext cx="5311111" cy="409575"/>
          </a:xfrm>
          <a:prstGeom prst="rect">
            <a:avLst/>
          </a:prstGeom>
        </p:spPr>
        <p:txBody>
          <a:bodyPr anchor="t" rtlCol="false" tIns="0" lIns="0" bIns="0" rIns="0">
            <a:spAutoFit/>
          </a:bodyPr>
          <a:lstStyle/>
          <a:p>
            <a:pPr algn="ctr">
              <a:lnSpc>
                <a:spcPts val="3240"/>
              </a:lnSpc>
            </a:pPr>
            <a:r>
              <a:rPr lang="en-US" b="true" sz="2700">
                <a:solidFill>
                  <a:srgbClr val="FFFFFF"/>
                </a:solidFill>
                <a:latin typeface="HK Grotesk Bold"/>
                <a:ea typeface="HK Grotesk Bold"/>
                <a:cs typeface="HK Grotesk Bold"/>
                <a:sym typeface="HK Grotesk Bold"/>
              </a:rPr>
              <a:t>Lower Energy Consumption</a:t>
            </a:r>
          </a:p>
        </p:txBody>
      </p:sp>
      <p:sp>
        <p:nvSpPr>
          <p:cNvPr name="TextBox 32" id="32"/>
          <p:cNvSpPr txBox="true"/>
          <p:nvPr/>
        </p:nvSpPr>
        <p:spPr>
          <a:xfrm rot="0">
            <a:off x="12388160" y="5996917"/>
            <a:ext cx="5311111" cy="819150"/>
          </a:xfrm>
          <a:prstGeom prst="rect">
            <a:avLst/>
          </a:prstGeom>
        </p:spPr>
        <p:txBody>
          <a:bodyPr anchor="t" rtlCol="false" tIns="0" lIns="0" bIns="0" rIns="0">
            <a:spAutoFit/>
          </a:bodyPr>
          <a:lstStyle/>
          <a:p>
            <a:pPr algn="ctr">
              <a:lnSpc>
                <a:spcPts val="3240"/>
              </a:lnSpc>
            </a:pPr>
            <a:r>
              <a:rPr lang="en-US" b="true" sz="2700">
                <a:solidFill>
                  <a:srgbClr val="FFFFFF"/>
                </a:solidFill>
                <a:latin typeface="HK Grotesk Bold"/>
                <a:ea typeface="HK Grotesk Bold"/>
                <a:cs typeface="HK Grotesk Bold"/>
                <a:sym typeface="HK Grotesk Bold"/>
              </a:rPr>
              <a:t>Provides analytics, insights for optimization</a:t>
            </a:r>
          </a:p>
        </p:txBody>
      </p:sp>
      <p:sp>
        <p:nvSpPr>
          <p:cNvPr name="TextBox 33" id="33"/>
          <p:cNvSpPr txBox="true"/>
          <p:nvPr/>
        </p:nvSpPr>
        <p:spPr>
          <a:xfrm rot="0">
            <a:off x="12388160" y="6982755"/>
            <a:ext cx="5311111" cy="409575"/>
          </a:xfrm>
          <a:prstGeom prst="rect">
            <a:avLst/>
          </a:prstGeom>
        </p:spPr>
        <p:txBody>
          <a:bodyPr anchor="t" rtlCol="false" tIns="0" lIns="0" bIns="0" rIns="0">
            <a:spAutoFit/>
          </a:bodyPr>
          <a:lstStyle/>
          <a:p>
            <a:pPr algn="ctr">
              <a:lnSpc>
                <a:spcPts val="3240"/>
              </a:lnSpc>
            </a:pPr>
            <a:r>
              <a:rPr lang="en-US" b="true" sz="2700">
                <a:solidFill>
                  <a:srgbClr val="FFFFFF"/>
                </a:solidFill>
                <a:latin typeface="HK Grotesk Bold"/>
                <a:ea typeface="HK Grotesk Bold"/>
                <a:cs typeface="HK Grotesk Bold"/>
                <a:sym typeface="HK Grotesk Bold"/>
              </a:rPr>
              <a:t>Remote Controlled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sp>
        <p:nvSpPr>
          <p:cNvPr name="Freeform 2" id="2"/>
          <p:cNvSpPr/>
          <p:nvPr/>
        </p:nvSpPr>
        <p:spPr>
          <a:xfrm flipH="false" flipV="false" rot="0">
            <a:off x="9967966" y="595596"/>
            <a:ext cx="6267821" cy="6267821"/>
          </a:xfrm>
          <a:custGeom>
            <a:avLst/>
            <a:gdLst/>
            <a:ahLst/>
            <a:cxnLst/>
            <a:rect r="r" b="b" t="t" l="l"/>
            <a:pathLst>
              <a:path h="6267821" w="6267821">
                <a:moveTo>
                  <a:pt x="0" y="0"/>
                </a:moveTo>
                <a:lnTo>
                  <a:pt x="6267821" y="0"/>
                </a:lnTo>
                <a:lnTo>
                  <a:pt x="6267821" y="6267821"/>
                </a:lnTo>
                <a:lnTo>
                  <a:pt x="0" y="6267821"/>
                </a:lnTo>
                <a:lnTo>
                  <a:pt x="0" y="0"/>
                </a:lnTo>
                <a:close/>
              </a:path>
            </a:pathLst>
          </a:custGeom>
          <a:blipFill>
            <a:blip r:embed="rId2"/>
            <a:stretch>
              <a:fillRect l="0" t="0" r="0" b="0"/>
            </a:stretch>
          </a:blipFill>
        </p:spPr>
      </p:sp>
      <p:sp>
        <p:nvSpPr>
          <p:cNvPr name="TextBox 3" id="3"/>
          <p:cNvSpPr txBox="true"/>
          <p:nvPr/>
        </p:nvSpPr>
        <p:spPr>
          <a:xfrm rot="0">
            <a:off x="478808" y="1043271"/>
            <a:ext cx="8879558" cy="2049534"/>
          </a:xfrm>
          <a:prstGeom prst="rect">
            <a:avLst/>
          </a:prstGeom>
        </p:spPr>
        <p:txBody>
          <a:bodyPr anchor="t" rtlCol="false" tIns="0" lIns="0" bIns="0" rIns="0">
            <a:spAutoFit/>
          </a:bodyPr>
          <a:lstStyle/>
          <a:p>
            <a:pPr algn="l">
              <a:lnSpc>
                <a:spcPts val="14704"/>
              </a:lnSpc>
            </a:pPr>
            <a:r>
              <a:rPr lang="en-US" sz="16338" b="true">
                <a:solidFill>
                  <a:srgbClr val="39D5FF"/>
                </a:solidFill>
                <a:latin typeface="Bebas Neue Bold"/>
                <a:ea typeface="Bebas Neue Bold"/>
                <a:cs typeface="Bebas Neue Bold"/>
                <a:sym typeface="Bebas Neue Bold"/>
              </a:rPr>
              <a:t>Use Cases</a:t>
            </a:r>
          </a:p>
        </p:txBody>
      </p:sp>
      <p:sp>
        <p:nvSpPr>
          <p:cNvPr name="TextBox 4" id="4"/>
          <p:cNvSpPr txBox="true"/>
          <p:nvPr/>
        </p:nvSpPr>
        <p:spPr>
          <a:xfrm rot="0">
            <a:off x="478808" y="3127218"/>
            <a:ext cx="8144543" cy="1054100"/>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The AI-Driven Smart Pump offers versatile applications in modern agriculture, enhancing irrigation practices across various systems. Here are some key use cases:</a:t>
            </a:r>
          </a:p>
        </p:txBody>
      </p:sp>
      <p:sp>
        <p:nvSpPr>
          <p:cNvPr name="TextBox 5" id="5"/>
          <p:cNvSpPr txBox="true"/>
          <p:nvPr/>
        </p:nvSpPr>
        <p:spPr>
          <a:xfrm rot="0">
            <a:off x="478808" y="4674398"/>
            <a:ext cx="8144543" cy="2463800"/>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Drip Irrigation Systems:</a:t>
            </a:r>
          </a:p>
          <a:p>
            <a:pPr algn="l">
              <a:lnSpc>
                <a:spcPts val="2800"/>
              </a:lnSpc>
            </a:pPr>
          </a:p>
          <a:p>
            <a:pPr algn="l" marL="431802" indent="-215901" lvl="1">
              <a:lnSpc>
                <a:spcPts val="2800"/>
              </a:lnSpc>
              <a:buFont typeface="Arial"/>
              <a:buChar char="•"/>
            </a:pPr>
            <a:r>
              <a:rPr lang="en-US" sz="2000">
                <a:solidFill>
                  <a:srgbClr val="CBF4FF"/>
                </a:solidFill>
                <a:latin typeface="Lato"/>
                <a:ea typeface="Lato"/>
                <a:cs typeface="Lato"/>
                <a:sym typeface="Lato"/>
              </a:rPr>
              <a:t>The smart pump can be integrated with drip irrigation setups, delivering precise amounts of water directly to the plant roots.</a:t>
            </a:r>
          </a:p>
          <a:p>
            <a:pPr algn="l" marL="431802" indent="-215901" lvl="1">
              <a:lnSpc>
                <a:spcPts val="2800"/>
              </a:lnSpc>
              <a:buFont typeface="Arial"/>
              <a:buChar char="•"/>
            </a:pPr>
            <a:r>
              <a:rPr lang="en-US" sz="2000">
                <a:solidFill>
                  <a:srgbClr val="CBF4FF"/>
                </a:solidFill>
                <a:latin typeface="Lato"/>
                <a:ea typeface="Lato"/>
                <a:cs typeface="Lato"/>
                <a:sym typeface="Lato"/>
              </a:rPr>
              <a:t>This minimizes water wastage and maximizes efficiency, especially in arid regions where water conservation is critical.</a:t>
            </a:r>
          </a:p>
          <a:p>
            <a:pPr algn="l">
              <a:lnSpc>
                <a:spcPts val="2800"/>
              </a:lnSpc>
            </a:pPr>
          </a:p>
        </p:txBody>
      </p:sp>
      <p:sp>
        <p:nvSpPr>
          <p:cNvPr name="TextBox 6" id="6"/>
          <p:cNvSpPr txBox="true"/>
          <p:nvPr/>
        </p:nvSpPr>
        <p:spPr>
          <a:xfrm rot="0">
            <a:off x="9364560" y="7438315"/>
            <a:ext cx="8144543" cy="2463800"/>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Sprinkler Irrigation Systems:</a:t>
            </a:r>
          </a:p>
          <a:p>
            <a:pPr algn="l">
              <a:lnSpc>
                <a:spcPts val="2800"/>
              </a:lnSpc>
            </a:pPr>
          </a:p>
          <a:p>
            <a:pPr algn="l" marL="431802" indent="-215901" lvl="1">
              <a:lnSpc>
                <a:spcPts val="2800"/>
              </a:lnSpc>
              <a:buFont typeface="Arial"/>
              <a:buChar char="•"/>
            </a:pPr>
            <a:r>
              <a:rPr lang="en-US" sz="2000">
                <a:solidFill>
                  <a:srgbClr val="CBF4FF"/>
                </a:solidFill>
                <a:latin typeface="Lato"/>
                <a:ea typeface="Lato"/>
                <a:cs typeface="Lato"/>
                <a:sym typeface="Lato"/>
              </a:rPr>
              <a:t>Integration with sprinkler systems allows for automated watering schedules based on real-time environmental data.</a:t>
            </a:r>
          </a:p>
          <a:p>
            <a:pPr algn="l" marL="431802" indent="-215901" lvl="1">
              <a:lnSpc>
                <a:spcPts val="2800"/>
              </a:lnSpc>
              <a:buFont typeface="Arial"/>
              <a:buChar char="•"/>
            </a:pPr>
            <a:r>
              <a:rPr lang="en-US" sz="2000">
                <a:solidFill>
                  <a:srgbClr val="CBF4FF"/>
                </a:solidFill>
                <a:latin typeface="Lato"/>
                <a:ea typeface="Lato"/>
                <a:cs typeface="Lato"/>
                <a:sym typeface="Lato"/>
              </a:rPr>
              <a:t>The system can adjust the watering pattern and duration based on factors like soil moisture and weather forecasts.</a:t>
            </a:r>
          </a:p>
          <a:p>
            <a:pPr algn="l">
              <a:lnSpc>
                <a:spcPts val="2800"/>
              </a:lnSpc>
            </a:pPr>
          </a:p>
        </p:txBody>
      </p:sp>
      <p:sp>
        <p:nvSpPr>
          <p:cNvPr name="TextBox 7" id="7"/>
          <p:cNvSpPr txBox="true"/>
          <p:nvPr/>
        </p:nvSpPr>
        <p:spPr>
          <a:xfrm rot="0">
            <a:off x="478808" y="7438315"/>
            <a:ext cx="8144543" cy="2463800"/>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Fertigation Systems:</a:t>
            </a:r>
          </a:p>
          <a:p>
            <a:pPr algn="l">
              <a:lnSpc>
                <a:spcPts val="2800"/>
              </a:lnSpc>
            </a:pPr>
          </a:p>
          <a:p>
            <a:pPr algn="l" marL="431802" indent="-215901" lvl="1">
              <a:lnSpc>
                <a:spcPts val="2800"/>
              </a:lnSpc>
              <a:buFont typeface="Arial"/>
              <a:buChar char="•"/>
            </a:pPr>
            <a:r>
              <a:rPr lang="en-US" sz="2000">
                <a:solidFill>
                  <a:srgbClr val="CBF4FF"/>
                </a:solidFill>
                <a:latin typeface="Lato"/>
                <a:ea typeface="Lato"/>
                <a:cs typeface="Lato"/>
                <a:sym typeface="Lato"/>
              </a:rPr>
              <a:t>The AI pump can work with fertigation setups, where water and fertilizers are delivered simultaneously.</a:t>
            </a:r>
          </a:p>
          <a:p>
            <a:pPr algn="l" marL="431802" indent="-215901" lvl="1">
              <a:lnSpc>
                <a:spcPts val="2800"/>
              </a:lnSpc>
              <a:buFont typeface="Arial"/>
              <a:buChar char="•"/>
            </a:pPr>
            <a:r>
              <a:rPr lang="en-US" sz="2000">
                <a:solidFill>
                  <a:srgbClr val="CBF4FF"/>
                </a:solidFill>
                <a:latin typeface="Lato"/>
                <a:ea typeface="Lato"/>
                <a:cs typeface="Lato"/>
                <a:sym typeface="Lato"/>
              </a:rPr>
              <a:t>This ensures optimal nutrient delivery tailored to the specific needs of crops, enhancing growth and yield.</a:t>
            </a:r>
          </a:p>
          <a:p>
            <a:pPr algn="l">
              <a:lnSpc>
                <a:spcPts val="28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sp>
        <p:nvSpPr>
          <p:cNvPr name="Freeform 10" id="10"/>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824782" y="8952874"/>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841060"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true" flipV="false" rot="0">
            <a:off x="1385707" y="1238738"/>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true" rot="0">
            <a:off x="14431178" y="3183440"/>
            <a:ext cx="4310743" cy="4114800"/>
          </a:xfrm>
          <a:custGeom>
            <a:avLst/>
            <a:gdLst/>
            <a:ahLst/>
            <a:cxnLst/>
            <a:rect r="r" b="b" t="t" l="l"/>
            <a:pathLst>
              <a:path h="4114800" w="4310743">
                <a:moveTo>
                  <a:pt x="0" y="4114800"/>
                </a:moveTo>
                <a:lnTo>
                  <a:pt x="4310742" y="4114800"/>
                </a:lnTo>
                <a:lnTo>
                  <a:pt x="4310742"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true" flipV="true" rot="0">
            <a:off x="-452548" y="3183440"/>
            <a:ext cx="4310743" cy="4114800"/>
          </a:xfrm>
          <a:custGeom>
            <a:avLst/>
            <a:gdLst/>
            <a:ahLst/>
            <a:cxnLst/>
            <a:rect r="r" b="b" t="t" l="l"/>
            <a:pathLst>
              <a:path h="4114800" w="4310743">
                <a:moveTo>
                  <a:pt x="4310742" y="4114800"/>
                </a:moveTo>
                <a:lnTo>
                  <a:pt x="0" y="4114800"/>
                </a:lnTo>
                <a:lnTo>
                  <a:pt x="0" y="0"/>
                </a:lnTo>
                <a:lnTo>
                  <a:pt x="4310742" y="0"/>
                </a:lnTo>
                <a:lnTo>
                  <a:pt x="4310742"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4252759" y="3500877"/>
            <a:ext cx="9782481" cy="2414724"/>
          </a:xfrm>
          <a:prstGeom prst="rect">
            <a:avLst/>
          </a:prstGeom>
        </p:spPr>
        <p:txBody>
          <a:bodyPr anchor="t" rtlCol="false" tIns="0" lIns="0" bIns="0" rIns="0">
            <a:spAutoFit/>
          </a:bodyPr>
          <a:lstStyle/>
          <a:p>
            <a:pPr algn="ctr">
              <a:lnSpc>
                <a:spcPts val="17582"/>
              </a:lnSpc>
            </a:pPr>
            <a:r>
              <a:rPr lang="en-US" sz="19536" b="true">
                <a:solidFill>
                  <a:srgbClr val="39D5FF"/>
                </a:solidFill>
                <a:latin typeface="Bebas Neue Bold"/>
                <a:ea typeface="Bebas Neue Bold"/>
                <a:cs typeface="Bebas Neue Bold"/>
                <a:sym typeface="Bebas Neue Bold"/>
              </a:rPr>
              <a:t>Thank You!</a:t>
            </a:r>
          </a:p>
        </p:txBody>
      </p:sp>
      <p:sp>
        <p:nvSpPr>
          <p:cNvPr name="TextBox 17" id="17"/>
          <p:cNvSpPr txBox="true"/>
          <p:nvPr/>
        </p:nvSpPr>
        <p:spPr>
          <a:xfrm rot="0">
            <a:off x="5389574" y="6117385"/>
            <a:ext cx="7508852" cy="701675"/>
          </a:xfrm>
          <a:prstGeom prst="rect">
            <a:avLst/>
          </a:prstGeom>
        </p:spPr>
        <p:txBody>
          <a:bodyPr anchor="t" rtlCol="false" tIns="0" lIns="0" bIns="0" rIns="0">
            <a:spAutoFit/>
          </a:bodyPr>
          <a:lstStyle/>
          <a:p>
            <a:pPr algn="ctr">
              <a:lnSpc>
                <a:spcPts val="2800"/>
              </a:lnSpc>
            </a:pPr>
            <a:r>
              <a:rPr lang="en-US" sz="2000">
                <a:solidFill>
                  <a:srgbClr val="CBF4FF"/>
                </a:solidFill>
                <a:latin typeface="Lato"/>
                <a:ea typeface="Lato"/>
                <a:cs typeface="Lato"/>
                <a:sym typeface="Lato"/>
              </a:rPr>
              <a:t>We appreciate your interest in the AI-Driven Smart Pump project. Together, let’s revolutionize irrigation for a sustainable future!</a:t>
            </a:r>
          </a:p>
        </p:txBody>
      </p:sp>
      <p:sp>
        <p:nvSpPr>
          <p:cNvPr name="TextBox 18" id="18"/>
          <p:cNvSpPr txBox="true"/>
          <p:nvPr/>
        </p:nvSpPr>
        <p:spPr>
          <a:xfrm rot="0">
            <a:off x="6559356" y="1836109"/>
            <a:ext cx="5169289" cy="340217"/>
          </a:xfrm>
          <a:prstGeom prst="rect">
            <a:avLst/>
          </a:prstGeom>
        </p:spPr>
        <p:txBody>
          <a:bodyPr anchor="t" rtlCol="false" tIns="0" lIns="0" bIns="0" rIns="0">
            <a:spAutoFit/>
          </a:bodyPr>
          <a:lstStyle/>
          <a:p>
            <a:pPr algn="ctr">
              <a:lnSpc>
                <a:spcPts val="2411"/>
              </a:lnSpc>
            </a:pPr>
            <a:r>
              <a:rPr lang="en-US" sz="2679" spc="-53">
                <a:solidFill>
                  <a:srgbClr val="007696"/>
                </a:solidFill>
                <a:latin typeface="Lato"/>
                <a:ea typeface="Lato"/>
                <a:cs typeface="Lato"/>
                <a:sym typeface="Lato"/>
              </a:rPr>
              <a:t>DEBUTANTS 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377926" y="3796273"/>
            <a:ext cx="16186309" cy="8518045"/>
          </a:xfrm>
          <a:custGeom>
            <a:avLst/>
            <a:gdLst/>
            <a:ahLst/>
            <a:cxnLst/>
            <a:rect r="r" b="b" t="t" l="l"/>
            <a:pathLst>
              <a:path h="8518045" w="16186309">
                <a:moveTo>
                  <a:pt x="0" y="0"/>
                </a:moveTo>
                <a:lnTo>
                  <a:pt x="16186309" y="0"/>
                </a:lnTo>
                <a:lnTo>
                  <a:pt x="16186309" y="8518045"/>
                </a:lnTo>
                <a:lnTo>
                  <a:pt x="0" y="8518045"/>
                </a:lnTo>
                <a:lnTo>
                  <a:pt x="0" y="0"/>
                </a:lnTo>
                <a:close/>
              </a:path>
            </a:pathLst>
          </a:custGeom>
          <a:blipFill>
            <a:blip r:embed="rId3">
              <a:alphaModFix amt="69000"/>
            </a:blip>
            <a:stretch>
              <a:fillRect l="0" t="0" r="0" b="0"/>
            </a:stretch>
          </a:blipFill>
        </p:spPr>
      </p:sp>
      <p:grpSp>
        <p:nvGrpSpPr>
          <p:cNvPr name="Group 5" id="5"/>
          <p:cNvGrpSpPr/>
          <p:nvPr/>
        </p:nvGrpSpPr>
        <p:grpSpPr>
          <a:xfrm rot="0">
            <a:off x="723765" y="8584348"/>
            <a:ext cx="16840470" cy="1191307"/>
            <a:chOff x="0" y="0"/>
            <a:chExt cx="22453960" cy="1588409"/>
          </a:xfrm>
        </p:grpSpPr>
        <p:sp>
          <p:nvSpPr>
            <p:cNvPr name="Freeform 6" id="6"/>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7" id="7"/>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grpSp>
        <p:nvGrpSpPr>
          <p:cNvPr name="Group 8" id="8"/>
          <p:cNvGrpSpPr/>
          <p:nvPr/>
        </p:nvGrpSpPr>
        <p:grpSpPr>
          <a:xfrm rot="-10800000">
            <a:off x="723765" y="643085"/>
            <a:ext cx="16840470" cy="1191307"/>
            <a:chOff x="0" y="0"/>
            <a:chExt cx="22453960" cy="1588409"/>
          </a:xfrm>
        </p:grpSpPr>
        <p:sp>
          <p:nvSpPr>
            <p:cNvPr name="Freeform 9" id="9"/>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4">
                <a:extLst>
                  <a:ext uri="{96DAC541-7B7A-43D3-8B79-37D633B846F1}">
                    <asvg:svgBlip xmlns:asvg="http://schemas.microsoft.com/office/drawing/2016/SVG/main" r:embed="rId5"/>
                  </a:ext>
                </a:extLst>
              </a:blip>
              <a:stretch>
                <a:fillRect l="0" t="-551176" r="-13856" b="0"/>
              </a:stretch>
            </a:blipFill>
          </p:spPr>
        </p:sp>
        <p:sp>
          <p:nvSpPr>
            <p:cNvPr name="Freeform 10" id="10"/>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4">
                <a:extLst>
                  <a:ext uri="{96DAC541-7B7A-43D3-8B79-37D633B846F1}">
                    <asvg:svgBlip xmlns:asvg="http://schemas.microsoft.com/office/drawing/2016/SVG/main" r:embed="rId5"/>
                  </a:ext>
                </a:extLst>
              </a:blip>
              <a:stretch>
                <a:fillRect l="-53987" t="-688630" r="0" b="0"/>
              </a:stretch>
            </a:blipFill>
          </p:spPr>
        </p:sp>
      </p:grpSp>
      <p:sp>
        <p:nvSpPr>
          <p:cNvPr name="Freeform 11" id="11"/>
          <p:cNvSpPr/>
          <p:nvPr/>
        </p:nvSpPr>
        <p:spPr>
          <a:xfrm flipH="false" flipV="false" rot="0">
            <a:off x="14280135" y="8952874"/>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3841060" y="123873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0">
            <a:off x="1385707" y="1238738"/>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0186998" y="2184796"/>
            <a:ext cx="6399552" cy="6399552"/>
          </a:xfrm>
          <a:custGeom>
            <a:avLst/>
            <a:gdLst/>
            <a:ahLst/>
            <a:cxnLst/>
            <a:rect r="r" b="b" t="t" l="l"/>
            <a:pathLst>
              <a:path h="6399552" w="6399552">
                <a:moveTo>
                  <a:pt x="0" y="0"/>
                </a:moveTo>
                <a:lnTo>
                  <a:pt x="6399551" y="0"/>
                </a:lnTo>
                <a:lnTo>
                  <a:pt x="6399551" y="6399552"/>
                </a:lnTo>
                <a:lnTo>
                  <a:pt x="0" y="6399552"/>
                </a:lnTo>
                <a:lnTo>
                  <a:pt x="0" y="0"/>
                </a:lnTo>
                <a:close/>
              </a:path>
            </a:pathLst>
          </a:custGeom>
          <a:blipFill>
            <a:blip r:embed="rId8"/>
            <a:stretch>
              <a:fillRect l="0" t="0" r="0" b="0"/>
            </a:stretch>
          </a:blipFill>
        </p:spPr>
      </p:sp>
      <p:sp>
        <p:nvSpPr>
          <p:cNvPr name="TextBox 15" id="15"/>
          <p:cNvSpPr txBox="true"/>
          <p:nvPr/>
        </p:nvSpPr>
        <p:spPr>
          <a:xfrm rot="0">
            <a:off x="1687335" y="2335042"/>
            <a:ext cx="8143928" cy="1734682"/>
          </a:xfrm>
          <a:prstGeom prst="rect">
            <a:avLst/>
          </a:prstGeom>
        </p:spPr>
        <p:txBody>
          <a:bodyPr anchor="t" rtlCol="false" tIns="0" lIns="0" bIns="0" rIns="0">
            <a:spAutoFit/>
          </a:bodyPr>
          <a:lstStyle/>
          <a:p>
            <a:pPr algn="l">
              <a:lnSpc>
                <a:spcPts val="12647"/>
              </a:lnSpc>
            </a:pPr>
            <a:r>
              <a:rPr lang="en-US" sz="14052" b="true">
                <a:solidFill>
                  <a:srgbClr val="39D5FF"/>
                </a:solidFill>
                <a:latin typeface="Bebas Neue Bold"/>
                <a:ea typeface="Bebas Neue Bold"/>
                <a:cs typeface="Bebas Neue Bold"/>
                <a:sym typeface="Bebas Neue Bold"/>
              </a:rPr>
              <a:t>Introduction</a:t>
            </a:r>
          </a:p>
        </p:txBody>
      </p:sp>
      <p:sp>
        <p:nvSpPr>
          <p:cNvPr name="TextBox 16" id="16"/>
          <p:cNvSpPr txBox="true"/>
          <p:nvPr/>
        </p:nvSpPr>
        <p:spPr>
          <a:xfrm rot="0">
            <a:off x="1635148" y="3907800"/>
            <a:ext cx="8196115" cy="5377715"/>
          </a:xfrm>
          <a:prstGeom prst="rect">
            <a:avLst/>
          </a:prstGeom>
        </p:spPr>
        <p:txBody>
          <a:bodyPr anchor="t" rtlCol="false" tIns="0" lIns="0" bIns="0" rIns="0">
            <a:spAutoFit/>
          </a:bodyPr>
          <a:lstStyle/>
          <a:p>
            <a:pPr algn="l">
              <a:lnSpc>
                <a:spcPts val="3056"/>
              </a:lnSpc>
            </a:pPr>
            <a:r>
              <a:rPr lang="en-US" sz="2183">
                <a:solidFill>
                  <a:srgbClr val="CBF4FF"/>
                </a:solidFill>
                <a:latin typeface="Lato"/>
                <a:ea typeface="Lato"/>
                <a:cs typeface="Lato"/>
                <a:sym typeface="Lato"/>
              </a:rPr>
              <a:t>Efficient water management is a crucial challenge in agriculture, especially in India. AI-driven irrigation offers a solution by automating water usage based on real-time sensor data like soil moisture and weather conditions.</a:t>
            </a:r>
          </a:p>
          <a:p>
            <a:pPr algn="l">
              <a:lnSpc>
                <a:spcPts val="3056"/>
              </a:lnSpc>
            </a:pPr>
          </a:p>
          <a:p>
            <a:pPr algn="l">
              <a:lnSpc>
                <a:spcPts val="3056"/>
              </a:lnSpc>
            </a:pPr>
            <a:r>
              <a:rPr lang="en-US" sz="2183">
                <a:solidFill>
                  <a:srgbClr val="CBF4FF"/>
                </a:solidFill>
                <a:latin typeface="Lato"/>
                <a:ea typeface="Lato"/>
                <a:cs typeface="Lato"/>
                <a:sym typeface="Lato"/>
              </a:rPr>
              <a:t>Our project introduces an AI-Driven Smart Pump that automatically determines when to turn the pump ON or OFF based on environmental data. This system ensures optimal irrigation, reducing water waste and improving crop yield, while also saving time and labor for farmers.</a:t>
            </a:r>
          </a:p>
          <a:p>
            <a:pPr algn="l">
              <a:lnSpc>
                <a:spcPts val="3056"/>
              </a:lnSpc>
            </a:pPr>
          </a:p>
          <a:p>
            <a:pPr algn="l">
              <a:lnSpc>
                <a:spcPts val="3056"/>
              </a:lnSpc>
            </a:pPr>
            <a:r>
              <a:rPr lang="en-US" sz="2183">
                <a:solidFill>
                  <a:srgbClr val="CBF4FF"/>
                </a:solidFill>
                <a:latin typeface="Lato"/>
                <a:ea typeface="Lato"/>
                <a:cs typeface="Lato"/>
                <a:sym typeface="Lato"/>
              </a:rPr>
              <a:t>By using AI, we aim to solve the problem of water scarcity and make irrigation smarter and more efficient.</a:t>
            </a:r>
          </a:p>
          <a:p>
            <a:pPr algn="l">
              <a:lnSpc>
                <a:spcPts val="305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10" id="10"/>
          <p:cNvGrpSpPr/>
          <p:nvPr/>
        </p:nvGrpSpPr>
        <p:grpSpPr>
          <a:xfrm rot="0">
            <a:off x="10326305" y="1676847"/>
            <a:ext cx="3989146" cy="3428173"/>
            <a:chOff x="0" y="0"/>
            <a:chExt cx="812800" cy="698500"/>
          </a:xfrm>
        </p:grpSpPr>
        <p:sp>
          <p:nvSpPr>
            <p:cNvPr name="Freeform 11" id="1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5"/>
              <a:stretch>
                <a:fillRect l="-14493" t="0" r="-14493" b="0"/>
              </a:stretch>
            </a:blipFill>
            <a:ln w="38100" cap="sq">
              <a:solidFill>
                <a:srgbClr val="39D5FF"/>
              </a:solidFill>
              <a:prstDash val="solid"/>
              <a:miter/>
            </a:ln>
          </p:spPr>
        </p:sp>
      </p:grpSp>
      <p:grpSp>
        <p:nvGrpSpPr>
          <p:cNvPr name="Group 12" id="12"/>
          <p:cNvGrpSpPr/>
          <p:nvPr/>
        </p:nvGrpSpPr>
        <p:grpSpPr>
          <a:xfrm rot="0">
            <a:off x="13575089" y="3495283"/>
            <a:ext cx="3989146" cy="3428173"/>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14453" t="0" r="-14453" b="0"/>
              </a:stretch>
            </a:blipFill>
            <a:ln w="38100" cap="sq">
              <a:solidFill>
                <a:srgbClr val="39D5FF"/>
              </a:solidFill>
              <a:prstDash val="solid"/>
              <a:miter/>
            </a:ln>
          </p:spPr>
        </p:sp>
      </p:grpSp>
      <p:grpSp>
        <p:nvGrpSpPr>
          <p:cNvPr name="Group 14" id="14"/>
          <p:cNvGrpSpPr/>
          <p:nvPr/>
        </p:nvGrpSpPr>
        <p:grpSpPr>
          <a:xfrm rot="0">
            <a:off x="10326305" y="5367157"/>
            <a:ext cx="3989146" cy="3428173"/>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l="-14420" t="0" r="-14420" b="0"/>
              </a:stretch>
            </a:blipFill>
            <a:ln w="38100" cap="sq">
              <a:solidFill>
                <a:srgbClr val="39D5FF"/>
              </a:solidFill>
              <a:prstDash val="solid"/>
              <a:miter/>
            </a:ln>
          </p:spPr>
        </p:sp>
      </p:grpSp>
      <p:sp>
        <p:nvSpPr>
          <p:cNvPr name="TextBox 16" id="16"/>
          <p:cNvSpPr txBox="true"/>
          <p:nvPr/>
        </p:nvSpPr>
        <p:spPr>
          <a:xfrm rot="0">
            <a:off x="1377926" y="1112733"/>
            <a:ext cx="6503128" cy="3081014"/>
          </a:xfrm>
          <a:prstGeom prst="rect">
            <a:avLst/>
          </a:prstGeom>
        </p:spPr>
        <p:txBody>
          <a:bodyPr anchor="t" rtlCol="false" tIns="0" lIns="0" bIns="0" rIns="0">
            <a:spAutoFit/>
          </a:bodyPr>
          <a:lstStyle/>
          <a:p>
            <a:pPr algn="l">
              <a:lnSpc>
                <a:spcPts val="11580"/>
              </a:lnSpc>
            </a:pPr>
            <a:r>
              <a:rPr lang="en-US" sz="12867" b="true">
                <a:solidFill>
                  <a:srgbClr val="39D5FF"/>
                </a:solidFill>
                <a:latin typeface="Bebas Neue Bold"/>
                <a:ea typeface="Bebas Neue Bold"/>
                <a:cs typeface="Bebas Neue Bold"/>
                <a:sym typeface="Bebas Neue Bold"/>
              </a:rPr>
              <a:t>Problem Statement</a:t>
            </a:r>
          </a:p>
        </p:txBody>
      </p:sp>
      <p:sp>
        <p:nvSpPr>
          <p:cNvPr name="TextBox 17" id="17"/>
          <p:cNvSpPr txBox="true"/>
          <p:nvPr/>
        </p:nvSpPr>
        <p:spPr>
          <a:xfrm rot="0">
            <a:off x="866504" y="4088971"/>
            <a:ext cx="8604576" cy="5648776"/>
          </a:xfrm>
          <a:prstGeom prst="rect">
            <a:avLst/>
          </a:prstGeom>
        </p:spPr>
        <p:txBody>
          <a:bodyPr anchor="t" rtlCol="false" tIns="0" lIns="0" bIns="0" rIns="0">
            <a:spAutoFit/>
          </a:bodyPr>
          <a:lstStyle/>
          <a:p>
            <a:pPr algn="l" marL="499370" indent="-249685" lvl="1">
              <a:lnSpc>
                <a:spcPts val="3747"/>
              </a:lnSpc>
              <a:buFont typeface="Arial"/>
              <a:buChar char="•"/>
            </a:pPr>
            <a:r>
              <a:rPr lang="en-US" sz="2312">
                <a:solidFill>
                  <a:srgbClr val="CBF4FF"/>
                </a:solidFill>
                <a:latin typeface="Lato"/>
                <a:ea typeface="Lato"/>
                <a:cs typeface="Lato"/>
                <a:sym typeface="Lato"/>
              </a:rPr>
              <a:t>Water Waste: Over-irrigation wastes water; the AI pump optimizes water usage based on real-time data.</a:t>
            </a:r>
          </a:p>
          <a:p>
            <a:pPr algn="l" marL="499370" indent="-249685" lvl="1">
              <a:lnSpc>
                <a:spcPts val="5782"/>
              </a:lnSpc>
              <a:buFont typeface="Arial"/>
              <a:buChar char="•"/>
            </a:pPr>
            <a:r>
              <a:rPr lang="en-US" sz="2312">
                <a:solidFill>
                  <a:srgbClr val="CBF4FF"/>
                </a:solidFill>
                <a:latin typeface="Lato"/>
                <a:ea typeface="Lato"/>
                <a:cs typeface="Lato"/>
                <a:sym typeface="Lato"/>
              </a:rPr>
              <a:t>Over-/Under-Irrigation: Incorrect watering damages crops. The smart pump balances moisture levels, protecting plants.</a:t>
            </a:r>
          </a:p>
          <a:p>
            <a:pPr algn="l" marL="499370" indent="-249685" lvl="1">
              <a:lnSpc>
                <a:spcPts val="3747"/>
              </a:lnSpc>
              <a:buFont typeface="Arial"/>
              <a:buChar char="•"/>
            </a:pPr>
            <a:r>
              <a:rPr lang="en-US" sz="2312">
                <a:solidFill>
                  <a:srgbClr val="CBF4FF"/>
                </a:solidFill>
                <a:latin typeface="Lato"/>
                <a:ea typeface="Lato"/>
                <a:cs typeface="Lato"/>
                <a:sym typeface="Lato"/>
              </a:rPr>
              <a:t>Energy Inefficiency: Pumps only run when necessary, reducing energy use.</a:t>
            </a:r>
          </a:p>
          <a:p>
            <a:pPr algn="l" marL="499370" indent="-249685" lvl="1">
              <a:lnSpc>
                <a:spcPts val="3747"/>
              </a:lnSpc>
              <a:buFont typeface="Arial"/>
              <a:buChar char="•"/>
            </a:pPr>
            <a:r>
              <a:rPr lang="en-US" sz="2312">
                <a:solidFill>
                  <a:srgbClr val="CBF4FF"/>
                </a:solidFill>
                <a:latin typeface="Lato"/>
                <a:ea typeface="Lato"/>
                <a:cs typeface="Lato"/>
                <a:sym typeface="Lato"/>
              </a:rPr>
              <a:t>Lack of Adaptability: The system adjusts to crop type and growth stages, improving productivity.</a:t>
            </a:r>
          </a:p>
          <a:p>
            <a:pPr algn="l" marL="499370" indent="-249685" lvl="1">
              <a:lnSpc>
                <a:spcPts val="3747"/>
              </a:lnSpc>
              <a:buFont typeface="Arial"/>
              <a:buChar char="•"/>
            </a:pPr>
            <a:r>
              <a:rPr lang="en-US" sz="2312">
                <a:solidFill>
                  <a:srgbClr val="CBF4FF"/>
                </a:solidFill>
                <a:latin typeface="Lato"/>
                <a:ea typeface="Lato"/>
                <a:cs typeface="Lato"/>
                <a:sym typeface="Lato"/>
              </a:rPr>
              <a:t>Climate Variability: AI accounts for real-time weather, ensuring irrigation adapts to climate changes.</a:t>
            </a:r>
          </a:p>
          <a:p>
            <a:pPr algn="l">
              <a:lnSpc>
                <a:spcPts val="374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138"/>
        </a:solidFill>
      </p:bgPr>
    </p:bg>
    <p:spTree>
      <p:nvGrpSpPr>
        <p:cNvPr id="1" name=""/>
        <p:cNvGrpSpPr/>
        <p:nvPr/>
      </p:nvGrpSpPr>
      <p:grpSpPr>
        <a:xfrm>
          <a:off x="0" y="0"/>
          <a:ext cx="0" cy="0"/>
          <a:chOff x="0" y="0"/>
          <a:chExt cx="0" cy="0"/>
        </a:xfrm>
      </p:grpSpPr>
      <p:sp>
        <p:nvSpPr>
          <p:cNvPr name="Freeform 2" id="2"/>
          <p:cNvSpPr/>
          <p:nvPr/>
        </p:nvSpPr>
        <p:spPr>
          <a:xfrm flipH="false" flipV="false" rot="0">
            <a:off x="15054340" y="4209088"/>
            <a:ext cx="9325185" cy="9431287"/>
          </a:xfrm>
          <a:custGeom>
            <a:avLst/>
            <a:gdLst/>
            <a:ahLst/>
            <a:cxnLst/>
            <a:rect r="r" b="b" t="t" l="l"/>
            <a:pathLst>
              <a:path h="9431287" w="9325185">
                <a:moveTo>
                  <a:pt x="0" y="0"/>
                </a:moveTo>
                <a:lnTo>
                  <a:pt x="9325184" y="0"/>
                </a:lnTo>
                <a:lnTo>
                  <a:pt x="9325184" y="9431286"/>
                </a:lnTo>
                <a:lnTo>
                  <a:pt x="0" y="9431286"/>
                </a:lnTo>
                <a:lnTo>
                  <a:pt x="0" y="0"/>
                </a:lnTo>
                <a:close/>
              </a:path>
            </a:pathLst>
          </a:custGeom>
          <a:blipFill>
            <a:blip r:embed="rId2">
              <a:alphaModFix amt="88000"/>
            </a:blip>
            <a:stretch>
              <a:fillRect l="0" t="0" r="0" b="0"/>
            </a:stretch>
          </a:blipFill>
        </p:spPr>
      </p:sp>
      <p:sp>
        <p:nvSpPr>
          <p:cNvPr name="Freeform 3" id="3"/>
          <p:cNvSpPr/>
          <p:nvPr/>
        </p:nvSpPr>
        <p:spPr>
          <a:xfrm flipH="false" flipV="false" rot="0">
            <a:off x="-6620711" y="-1489248"/>
            <a:ext cx="10296822" cy="10413980"/>
          </a:xfrm>
          <a:custGeom>
            <a:avLst/>
            <a:gdLst/>
            <a:ahLst/>
            <a:cxnLst/>
            <a:rect r="r" b="b" t="t" l="l"/>
            <a:pathLst>
              <a:path h="10413980" w="10296822">
                <a:moveTo>
                  <a:pt x="0" y="0"/>
                </a:moveTo>
                <a:lnTo>
                  <a:pt x="10296822" y="0"/>
                </a:lnTo>
                <a:lnTo>
                  <a:pt x="10296822" y="10413979"/>
                </a:lnTo>
                <a:lnTo>
                  <a:pt x="0" y="10413979"/>
                </a:lnTo>
                <a:lnTo>
                  <a:pt x="0" y="0"/>
                </a:lnTo>
                <a:close/>
              </a:path>
            </a:pathLst>
          </a:custGeom>
          <a:blipFill>
            <a:blip r:embed="rId2">
              <a:alphaModFix amt="88000"/>
            </a:blip>
            <a:stretch>
              <a:fillRect l="0" t="0" r="0" b="0"/>
            </a:stretch>
          </a:blipFill>
        </p:spPr>
      </p:sp>
      <p:sp>
        <p:nvSpPr>
          <p:cNvPr name="Freeform 4" id="4"/>
          <p:cNvSpPr/>
          <p:nvPr/>
        </p:nvSpPr>
        <p:spPr>
          <a:xfrm flipH="false" flipV="false" rot="0">
            <a:off x="14173200" y="679447"/>
            <a:ext cx="7315200" cy="2121408"/>
          </a:xfrm>
          <a:custGeom>
            <a:avLst/>
            <a:gdLst/>
            <a:ahLst/>
            <a:cxnLst/>
            <a:rect r="r" b="b" t="t" l="l"/>
            <a:pathLst>
              <a:path h="2121408" w="7315200">
                <a:moveTo>
                  <a:pt x="0" y="0"/>
                </a:moveTo>
                <a:lnTo>
                  <a:pt x="7315200" y="0"/>
                </a:lnTo>
                <a:lnTo>
                  <a:pt x="7315200" y="2121408"/>
                </a:lnTo>
                <a:lnTo>
                  <a:pt x="0" y="2121408"/>
                </a:lnTo>
                <a:lnTo>
                  <a:pt x="0" y="0"/>
                </a:lnTo>
                <a:close/>
              </a:path>
            </a:pathLst>
          </a:custGeom>
          <a:blipFill>
            <a:blip r:embed="rId3">
              <a:alphaModFix amt="79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1338357" y="5596340"/>
            <a:ext cx="905743" cy="825964"/>
            <a:chOff x="0" y="0"/>
            <a:chExt cx="156181" cy="142424"/>
          </a:xfrm>
        </p:grpSpPr>
        <p:sp>
          <p:nvSpPr>
            <p:cNvPr name="Freeform 6" id="6"/>
            <p:cNvSpPr/>
            <p:nvPr/>
          </p:nvSpPr>
          <p:spPr>
            <a:xfrm flipH="false" flipV="false" rot="0">
              <a:off x="0" y="0"/>
              <a:ext cx="156181" cy="142424"/>
            </a:xfrm>
            <a:custGeom>
              <a:avLst/>
              <a:gdLst/>
              <a:ahLst/>
              <a:cxnLst/>
              <a:rect r="r" b="b" t="t" l="l"/>
              <a:pathLst>
                <a:path h="142424" w="156181">
                  <a:moveTo>
                    <a:pt x="71212" y="0"/>
                  </a:moveTo>
                  <a:lnTo>
                    <a:pt x="84969" y="0"/>
                  </a:lnTo>
                  <a:cubicBezTo>
                    <a:pt x="124298" y="0"/>
                    <a:pt x="156181" y="31883"/>
                    <a:pt x="156181" y="71212"/>
                  </a:cubicBezTo>
                  <a:lnTo>
                    <a:pt x="156181" y="71212"/>
                  </a:lnTo>
                  <a:cubicBezTo>
                    <a:pt x="156181" y="90099"/>
                    <a:pt x="148678" y="108212"/>
                    <a:pt x="135323" y="121567"/>
                  </a:cubicBezTo>
                  <a:cubicBezTo>
                    <a:pt x="121968" y="134922"/>
                    <a:pt x="103855" y="142424"/>
                    <a:pt x="84969" y="142424"/>
                  </a:cubicBezTo>
                  <a:lnTo>
                    <a:pt x="71212" y="142424"/>
                  </a:lnTo>
                  <a:cubicBezTo>
                    <a:pt x="31883" y="142424"/>
                    <a:pt x="0" y="110542"/>
                    <a:pt x="0" y="71212"/>
                  </a:cubicBezTo>
                  <a:lnTo>
                    <a:pt x="0" y="71212"/>
                  </a:lnTo>
                  <a:cubicBezTo>
                    <a:pt x="0" y="31883"/>
                    <a:pt x="31883" y="0"/>
                    <a:pt x="71212" y="0"/>
                  </a:cubicBezTo>
                  <a:close/>
                </a:path>
              </a:pathLst>
            </a:custGeom>
            <a:solidFill>
              <a:srgbClr val="72EFAC"/>
            </a:solidFill>
          </p:spPr>
        </p:sp>
        <p:sp>
          <p:nvSpPr>
            <p:cNvPr name="TextBox 7" id="7"/>
            <p:cNvSpPr txBox="true"/>
            <p:nvPr/>
          </p:nvSpPr>
          <p:spPr>
            <a:xfrm>
              <a:off x="0" y="-28575"/>
              <a:ext cx="156181" cy="170999"/>
            </a:xfrm>
            <a:prstGeom prst="rect">
              <a:avLst/>
            </a:prstGeom>
          </p:spPr>
          <p:txBody>
            <a:bodyPr anchor="ctr" rtlCol="false" tIns="50800" lIns="50800" bIns="50800" rIns="50800"/>
            <a:lstStyle/>
            <a:p>
              <a:pPr algn="ctr">
                <a:lnSpc>
                  <a:spcPts val="2774"/>
                </a:lnSpc>
              </a:pPr>
            </a:p>
          </p:txBody>
        </p:sp>
      </p:grpSp>
      <p:grpSp>
        <p:nvGrpSpPr>
          <p:cNvPr name="Group 8" id="8"/>
          <p:cNvGrpSpPr/>
          <p:nvPr/>
        </p:nvGrpSpPr>
        <p:grpSpPr>
          <a:xfrm rot="0">
            <a:off x="13501470" y="432870"/>
            <a:ext cx="3371911" cy="4724680"/>
            <a:chOff x="0" y="0"/>
            <a:chExt cx="1194664" cy="1673948"/>
          </a:xfrm>
        </p:grpSpPr>
        <p:sp>
          <p:nvSpPr>
            <p:cNvPr name="Freeform 9" id="9"/>
            <p:cNvSpPr/>
            <p:nvPr/>
          </p:nvSpPr>
          <p:spPr>
            <a:xfrm flipH="false" flipV="false" rot="0">
              <a:off x="0" y="0"/>
              <a:ext cx="1194664" cy="1673948"/>
            </a:xfrm>
            <a:custGeom>
              <a:avLst/>
              <a:gdLst/>
              <a:ahLst/>
              <a:cxnLst/>
              <a:rect r="r" b="b" t="t" l="l"/>
              <a:pathLst>
                <a:path h="1673948" w="1194664">
                  <a:moveTo>
                    <a:pt x="48216" y="0"/>
                  </a:moveTo>
                  <a:lnTo>
                    <a:pt x="1146448" y="0"/>
                  </a:lnTo>
                  <a:cubicBezTo>
                    <a:pt x="1159235" y="0"/>
                    <a:pt x="1171499" y="5080"/>
                    <a:pt x="1180542" y="14122"/>
                  </a:cubicBezTo>
                  <a:cubicBezTo>
                    <a:pt x="1189584" y="23164"/>
                    <a:pt x="1194664" y="35428"/>
                    <a:pt x="1194664" y="48216"/>
                  </a:cubicBezTo>
                  <a:lnTo>
                    <a:pt x="1194664" y="1625732"/>
                  </a:lnTo>
                  <a:cubicBezTo>
                    <a:pt x="1194664" y="1638520"/>
                    <a:pt x="1189584" y="1650784"/>
                    <a:pt x="1180542" y="1659826"/>
                  </a:cubicBezTo>
                  <a:cubicBezTo>
                    <a:pt x="1171499" y="1668868"/>
                    <a:pt x="1159235" y="1673948"/>
                    <a:pt x="1146448" y="1673948"/>
                  </a:cubicBezTo>
                  <a:lnTo>
                    <a:pt x="48216" y="1673948"/>
                  </a:lnTo>
                  <a:cubicBezTo>
                    <a:pt x="35428" y="1673948"/>
                    <a:pt x="23164" y="1668868"/>
                    <a:pt x="14122" y="1659826"/>
                  </a:cubicBezTo>
                  <a:cubicBezTo>
                    <a:pt x="5080" y="1650784"/>
                    <a:pt x="0" y="1638520"/>
                    <a:pt x="0" y="1625732"/>
                  </a:cubicBezTo>
                  <a:lnTo>
                    <a:pt x="0" y="48216"/>
                  </a:lnTo>
                  <a:cubicBezTo>
                    <a:pt x="0" y="35428"/>
                    <a:pt x="5080" y="23164"/>
                    <a:pt x="14122" y="14122"/>
                  </a:cubicBezTo>
                  <a:cubicBezTo>
                    <a:pt x="23164" y="5080"/>
                    <a:pt x="35428" y="0"/>
                    <a:pt x="48216" y="0"/>
                  </a:cubicBezTo>
                  <a:close/>
                </a:path>
              </a:pathLst>
            </a:custGeom>
            <a:blipFill>
              <a:blip r:embed="rId5"/>
              <a:stretch>
                <a:fillRect l="-20059" t="0" r="-20059" b="0"/>
              </a:stretch>
            </a:blipFill>
          </p:spPr>
        </p:sp>
      </p:grpSp>
      <p:sp>
        <p:nvSpPr>
          <p:cNvPr name="TextBox 10" id="10"/>
          <p:cNvSpPr txBox="true"/>
          <p:nvPr/>
        </p:nvSpPr>
        <p:spPr>
          <a:xfrm rot="0">
            <a:off x="1028700" y="899538"/>
            <a:ext cx="9382598" cy="2199078"/>
          </a:xfrm>
          <a:prstGeom prst="rect">
            <a:avLst/>
          </a:prstGeom>
        </p:spPr>
        <p:txBody>
          <a:bodyPr anchor="t" rtlCol="false" tIns="0" lIns="0" bIns="0" rIns="0">
            <a:spAutoFit/>
          </a:bodyPr>
          <a:lstStyle/>
          <a:p>
            <a:pPr algn="l">
              <a:lnSpc>
                <a:spcPts val="8588"/>
              </a:lnSpc>
            </a:pPr>
            <a:r>
              <a:rPr lang="en-US" b="true" sz="8101" spc="-16">
                <a:solidFill>
                  <a:srgbClr val="FFFFFF"/>
                </a:solidFill>
                <a:latin typeface="IBM Plex Sans Bold"/>
                <a:ea typeface="IBM Plex Sans Bold"/>
                <a:cs typeface="IBM Plex Sans Bold"/>
                <a:sym typeface="IBM Plex Sans Bold"/>
              </a:rPr>
              <a:t>Market Opportunity</a:t>
            </a:r>
          </a:p>
        </p:txBody>
      </p:sp>
      <p:sp>
        <p:nvSpPr>
          <p:cNvPr name="TextBox 11" id="11"/>
          <p:cNvSpPr txBox="true"/>
          <p:nvPr/>
        </p:nvSpPr>
        <p:spPr>
          <a:xfrm rot="0">
            <a:off x="1132249" y="3593916"/>
            <a:ext cx="11645615" cy="677907"/>
          </a:xfrm>
          <a:prstGeom prst="rect">
            <a:avLst/>
          </a:prstGeom>
        </p:spPr>
        <p:txBody>
          <a:bodyPr anchor="t" rtlCol="false" tIns="0" lIns="0" bIns="0" rIns="0">
            <a:spAutoFit/>
          </a:bodyPr>
          <a:lstStyle/>
          <a:p>
            <a:pPr algn="l" marL="0" indent="0" lvl="0">
              <a:lnSpc>
                <a:spcPts val="2857"/>
              </a:lnSpc>
              <a:spcBef>
                <a:spcPct val="0"/>
              </a:spcBef>
            </a:pPr>
            <a:r>
              <a:rPr lang="en-US" sz="1805">
                <a:solidFill>
                  <a:srgbClr val="FFFFFF"/>
                </a:solidFill>
                <a:latin typeface="Montserrat Light"/>
                <a:ea typeface="Montserrat Light"/>
                <a:cs typeface="Montserrat Light"/>
                <a:sym typeface="Montserrat Light"/>
              </a:rPr>
              <a:t>The current agriculture market has enough potential to adapt this new age technology and create a difference in the agriculture sector</a:t>
            </a:r>
          </a:p>
        </p:txBody>
      </p:sp>
      <p:sp>
        <p:nvSpPr>
          <p:cNvPr name="TextBox 12" id="12"/>
          <p:cNvSpPr txBox="true"/>
          <p:nvPr/>
        </p:nvSpPr>
        <p:spPr>
          <a:xfrm rot="0">
            <a:off x="11526028" y="6821175"/>
            <a:ext cx="5920943" cy="3408675"/>
          </a:xfrm>
          <a:prstGeom prst="rect">
            <a:avLst/>
          </a:prstGeom>
        </p:spPr>
        <p:txBody>
          <a:bodyPr anchor="t" rtlCol="false" tIns="0" lIns="0" bIns="0" rIns="0">
            <a:spAutoFit/>
          </a:bodyPr>
          <a:lstStyle/>
          <a:p>
            <a:pPr algn="l" marL="368182" indent="-184091" lvl="1">
              <a:lnSpc>
                <a:spcPts val="2699"/>
              </a:lnSpc>
              <a:buFont typeface="Arial"/>
              <a:buChar char="•"/>
            </a:pPr>
            <a:r>
              <a:rPr lang="en-US" sz="1705">
                <a:solidFill>
                  <a:srgbClr val="FFFFFF"/>
                </a:solidFill>
                <a:latin typeface="Montserrat"/>
                <a:ea typeface="Montserrat"/>
                <a:cs typeface="Montserrat"/>
                <a:sym typeface="Montserrat"/>
              </a:rPr>
              <a:t>Sustainable Practices: Growing focus on water conservation and sustainable farming practices.</a:t>
            </a:r>
          </a:p>
          <a:p>
            <a:pPr algn="l">
              <a:lnSpc>
                <a:spcPts val="2699"/>
              </a:lnSpc>
            </a:pPr>
          </a:p>
          <a:p>
            <a:pPr algn="l" marL="368182" indent="-184091" lvl="1">
              <a:lnSpc>
                <a:spcPts val="2699"/>
              </a:lnSpc>
              <a:buFont typeface="Arial"/>
              <a:buChar char="•"/>
            </a:pPr>
            <a:r>
              <a:rPr lang="en-US" sz="1705">
                <a:solidFill>
                  <a:srgbClr val="FFFFFF"/>
                </a:solidFill>
                <a:latin typeface="Montserrat"/>
                <a:ea typeface="Montserrat"/>
                <a:cs typeface="Montserrat"/>
                <a:sym typeface="Montserrat"/>
              </a:rPr>
              <a:t>Automation and IoT Integration: Rising demand for automated</a:t>
            </a:r>
            <a:r>
              <a:rPr lang="en-US" sz="1705">
                <a:solidFill>
                  <a:srgbClr val="FFFFFF"/>
                </a:solidFill>
                <a:latin typeface="Montserrat"/>
                <a:ea typeface="Montserrat"/>
                <a:cs typeface="Montserrat"/>
                <a:sym typeface="Montserrat"/>
              </a:rPr>
              <a:t> irrigation systems to optimize water usage.</a:t>
            </a:r>
          </a:p>
          <a:p>
            <a:pPr algn="l">
              <a:lnSpc>
                <a:spcPts val="2699"/>
              </a:lnSpc>
            </a:pPr>
          </a:p>
          <a:p>
            <a:pPr algn="l" marL="368182" indent="-184091" lvl="1">
              <a:lnSpc>
                <a:spcPts val="2699"/>
              </a:lnSpc>
              <a:spcBef>
                <a:spcPct val="0"/>
              </a:spcBef>
              <a:buFont typeface="Arial"/>
              <a:buChar char="•"/>
            </a:pPr>
            <a:r>
              <a:rPr lang="en-US" sz="1705">
                <a:solidFill>
                  <a:srgbClr val="FFFFFF"/>
                </a:solidFill>
                <a:latin typeface="Montserrat"/>
                <a:ea typeface="Montserrat"/>
                <a:cs typeface="Montserrat"/>
                <a:sym typeface="Montserrat"/>
              </a:rPr>
              <a:t>Government Initiatives: Support for smart farming through subsidies and grants.</a:t>
            </a:r>
          </a:p>
          <a:p>
            <a:pPr algn="l" marL="0" indent="0" lvl="0">
              <a:lnSpc>
                <a:spcPts val="4263"/>
              </a:lnSpc>
            </a:pPr>
          </a:p>
        </p:txBody>
      </p:sp>
      <p:sp>
        <p:nvSpPr>
          <p:cNvPr name="TextBox 13" id="13"/>
          <p:cNvSpPr txBox="true"/>
          <p:nvPr/>
        </p:nvSpPr>
        <p:spPr>
          <a:xfrm rot="0">
            <a:off x="11554603" y="5604244"/>
            <a:ext cx="473252" cy="674684"/>
          </a:xfrm>
          <a:prstGeom prst="rect">
            <a:avLst/>
          </a:prstGeom>
        </p:spPr>
        <p:txBody>
          <a:bodyPr anchor="t" rtlCol="false" tIns="0" lIns="0" bIns="0" rIns="0">
            <a:spAutoFit/>
          </a:bodyPr>
          <a:lstStyle/>
          <a:p>
            <a:pPr algn="ctr">
              <a:lnSpc>
                <a:spcPts val="5503"/>
              </a:lnSpc>
            </a:pPr>
            <a:r>
              <a:rPr lang="en-US" b="true" sz="3930" spc="-7">
                <a:solidFill>
                  <a:srgbClr val="000138"/>
                </a:solidFill>
                <a:latin typeface="IBM Plex Sans Bold"/>
                <a:ea typeface="IBM Plex Sans Bold"/>
                <a:cs typeface="IBM Plex Sans Bold"/>
                <a:sym typeface="IBM Plex Sans Bold"/>
              </a:rPr>
              <a:t>3</a:t>
            </a:r>
          </a:p>
        </p:txBody>
      </p:sp>
      <p:grpSp>
        <p:nvGrpSpPr>
          <p:cNvPr name="Group 14" id="14"/>
          <p:cNvGrpSpPr/>
          <p:nvPr/>
        </p:nvGrpSpPr>
        <p:grpSpPr>
          <a:xfrm rot="0">
            <a:off x="5865409" y="5596340"/>
            <a:ext cx="4871603" cy="3971990"/>
            <a:chOff x="0" y="0"/>
            <a:chExt cx="6495471" cy="5295986"/>
          </a:xfrm>
        </p:grpSpPr>
        <p:grpSp>
          <p:nvGrpSpPr>
            <p:cNvPr name="Group 15" id="15"/>
            <p:cNvGrpSpPr/>
            <p:nvPr/>
          </p:nvGrpSpPr>
          <p:grpSpPr>
            <a:xfrm rot="0">
              <a:off x="0" y="0"/>
              <a:ext cx="1207657" cy="1101285"/>
              <a:chOff x="0" y="0"/>
              <a:chExt cx="156181" cy="142424"/>
            </a:xfrm>
          </p:grpSpPr>
          <p:sp>
            <p:nvSpPr>
              <p:cNvPr name="Freeform 16" id="16"/>
              <p:cNvSpPr/>
              <p:nvPr/>
            </p:nvSpPr>
            <p:spPr>
              <a:xfrm flipH="false" flipV="false" rot="0">
                <a:off x="0" y="0"/>
                <a:ext cx="156181" cy="142424"/>
              </a:xfrm>
              <a:custGeom>
                <a:avLst/>
                <a:gdLst/>
                <a:ahLst/>
                <a:cxnLst/>
                <a:rect r="r" b="b" t="t" l="l"/>
                <a:pathLst>
                  <a:path h="142424" w="156181">
                    <a:moveTo>
                      <a:pt x="71212" y="0"/>
                    </a:moveTo>
                    <a:lnTo>
                      <a:pt x="84969" y="0"/>
                    </a:lnTo>
                    <a:cubicBezTo>
                      <a:pt x="124298" y="0"/>
                      <a:pt x="156181" y="31883"/>
                      <a:pt x="156181" y="71212"/>
                    </a:cubicBezTo>
                    <a:lnTo>
                      <a:pt x="156181" y="71212"/>
                    </a:lnTo>
                    <a:cubicBezTo>
                      <a:pt x="156181" y="90099"/>
                      <a:pt x="148678" y="108212"/>
                      <a:pt x="135323" y="121567"/>
                    </a:cubicBezTo>
                    <a:cubicBezTo>
                      <a:pt x="121968" y="134922"/>
                      <a:pt x="103855" y="142424"/>
                      <a:pt x="84969" y="142424"/>
                    </a:cubicBezTo>
                    <a:lnTo>
                      <a:pt x="71212" y="142424"/>
                    </a:lnTo>
                    <a:cubicBezTo>
                      <a:pt x="31883" y="142424"/>
                      <a:pt x="0" y="110542"/>
                      <a:pt x="0" y="71212"/>
                    </a:cubicBezTo>
                    <a:lnTo>
                      <a:pt x="0" y="71212"/>
                    </a:lnTo>
                    <a:cubicBezTo>
                      <a:pt x="0" y="31883"/>
                      <a:pt x="31883" y="0"/>
                      <a:pt x="71212" y="0"/>
                    </a:cubicBezTo>
                    <a:close/>
                  </a:path>
                </a:pathLst>
              </a:custGeom>
              <a:solidFill>
                <a:srgbClr val="72EFAC"/>
              </a:solidFill>
            </p:spPr>
          </p:sp>
          <p:sp>
            <p:nvSpPr>
              <p:cNvPr name="TextBox 17" id="17"/>
              <p:cNvSpPr txBox="true"/>
              <p:nvPr/>
            </p:nvSpPr>
            <p:spPr>
              <a:xfrm>
                <a:off x="0" y="-28575"/>
                <a:ext cx="156181" cy="170999"/>
              </a:xfrm>
              <a:prstGeom prst="rect">
                <a:avLst/>
              </a:prstGeom>
            </p:spPr>
            <p:txBody>
              <a:bodyPr anchor="ctr" rtlCol="false" tIns="50800" lIns="50800" bIns="50800" rIns="50800"/>
              <a:lstStyle/>
              <a:p>
                <a:pPr algn="ctr">
                  <a:lnSpc>
                    <a:spcPts val="2774"/>
                  </a:lnSpc>
                </a:pPr>
              </a:p>
            </p:txBody>
          </p:sp>
        </p:grpSp>
        <p:sp>
          <p:nvSpPr>
            <p:cNvPr name="TextBox 18" id="18"/>
            <p:cNvSpPr txBox="true"/>
            <p:nvPr/>
          </p:nvSpPr>
          <p:spPr>
            <a:xfrm rot="0">
              <a:off x="0" y="1793435"/>
              <a:ext cx="6495471" cy="3502551"/>
            </a:xfrm>
            <a:prstGeom prst="rect">
              <a:avLst/>
            </a:prstGeom>
          </p:spPr>
          <p:txBody>
            <a:bodyPr anchor="t" rtlCol="false" tIns="0" lIns="0" bIns="0" rIns="0">
              <a:spAutoFit/>
            </a:bodyPr>
            <a:lstStyle/>
            <a:p>
              <a:pPr algn="l" marL="368182" indent="-184091" lvl="1">
                <a:lnSpc>
                  <a:spcPts val="2699"/>
                </a:lnSpc>
                <a:spcBef>
                  <a:spcPct val="0"/>
                </a:spcBef>
                <a:buFont typeface="Arial"/>
                <a:buChar char="•"/>
              </a:pPr>
              <a:r>
                <a:rPr lang="en-US" sz="1705">
                  <a:solidFill>
                    <a:srgbClr val="FFFFFF"/>
                  </a:solidFill>
                  <a:latin typeface="Montserrat Light"/>
                  <a:ea typeface="Montserrat Light"/>
                  <a:cs typeface="Montserrat Light"/>
                  <a:sym typeface="Montserrat Light"/>
                </a:rPr>
                <a:t>Global</a:t>
              </a:r>
              <a:r>
                <a:rPr lang="en-US" sz="1705" strike="noStrike" u="none">
                  <a:solidFill>
                    <a:srgbClr val="FFFFFF"/>
                  </a:solidFill>
                  <a:latin typeface="Montserrat Light"/>
                  <a:ea typeface="Montserrat Light"/>
                  <a:cs typeface="Montserrat Light"/>
                  <a:sym typeface="Montserrat Light"/>
                </a:rPr>
                <a:t> Agricultural Pump Market Size: $5.2 billion in 2024, projected to reach $9 billion by 2031 (CAGR of 7.2%).</a:t>
              </a:r>
            </a:p>
            <a:p>
              <a:pPr algn="l">
                <a:lnSpc>
                  <a:spcPts val="2699"/>
                </a:lnSpc>
                <a:spcBef>
                  <a:spcPct val="0"/>
                </a:spcBef>
              </a:pPr>
            </a:p>
            <a:p>
              <a:pPr algn="l" marL="368182" indent="-184091" lvl="1">
                <a:lnSpc>
                  <a:spcPts val="2699"/>
                </a:lnSpc>
                <a:spcBef>
                  <a:spcPct val="0"/>
                </a:spcBef>
                <a:buFont typeface="Arial"/>
                <a:buChar char="•"/>
              </a:pPr>
              <a:r>
                <a:rPr lang="en-US" sz="1705" strike="noStrike" u="none">
                  <a:solidFill>
                    <a:srgbClr val="FFFFFF"/>
                  </a:solidFill>
                  <a:latin typeface="Montserrat Light"/>
                  <a:ea typeface="Montserrat Light"/>
                  <a:cs typeface="Montserrat Light"/>
                  <a:sym typeface="Montserrat Light"/>
                </a:rPr>
                <a:t>Irrigation Systems: Increasing need for efficient water management due to water scarcity and climate change.</a:t>
              </a:r>
            </a:p>
            <a:p>
              <a:pPr algn="l" marL="0" indent="0" lvl="0">
                <a:lnSpc>
                  <a:spcPts val="2699"/>
                </a:lnSpc>
                <a:spcBef>
                  <a:spcPct val="0"/>
                </a:spcBef>
              </a:pPr>
            </a:p>
          </p:txBody>
        </p:sp>
        <p:sp>
          <p:nvSpPr>
            <p:cNvPr name="TextBox 19" id="19"/>
            <p:cNvSpPr txBox="true"/>
            <p:nvPr/>
          </p:nvSpPr>
          <p:spPr>
            <a:xfrm rot="0">
              <a:off x="288327" y="35939"/>
              <a:ext cx="631002" cy="874178"/>
            </a:xfrm>
            <a:prstGeom prst="rect">
              <a:avLst/>
            </a:prstGeom>
          </p:spPr>
          <p:txBody>
            <a:bodyPr anchor="t" rtlCol="false" tIns="0" lIns="0" bIns="0" rIns="0">
              <a:spAutoFit/>
            </a:bodyPr>
            <a:lstStyle/>
            <a:p>
              <a:pPr algn="ctr">
                <a:lnSpc>
                  <a:spcPts val="5503"/>
                </a:lnSpc>
              </a:pPr>
              <a:r>
                <a:rPr lang="en-US" b="true" sz="3930" spc="-7">
                  <a:solidFill>
                    <a:srgbClr val="000138"/>
                  </a:solidFill>
                  <a:latin typeface="IBM Plex Sans Bold"/>
                  <a:ea typeface="IBM Plex Sans Bold"/>
                  <a:cs typeface="IBM Plex Sans Bold"/>
                  <a:sym typeface="IBM Plex Sans Bold"/>
                </a:rPr>
                <a:t>2</a:t>
              </a:r>
            </a:p>
          </p:txBody>
        </p:sp>
        <p:sp>
          <p:nvSpPr>
            <p:cNvPr name="TextBox 20" id="20"/>
            <p:cNvSpPr txBox="true"/>
            <p:nvPr/>
          </p:nvSpPr>
          <p:spPr>
            <a:xfrm rot="0">
              <a:off x="1545664" y="161072"/>
              <a:ext cx="4653587" cy="736345"/>
            </a:xfrm>
            <a:prstGeom prst="rect">
              <a:avLst/>
            </a:prstGeom>
          </p:spPr>
          <p:txBody>
            <a:bodyPr anchor="t" rtlCol="false" tIns="0" lIns="0" bIns="0" rIns="0">
              <a:spAutoFit/>
            </a:bodyPr>
            <a:lstStyle/>
            <a:p>
              <a:pPr algn="l">
                <a:lnSpc>
                  <a:spcPts val="4624"/>
                </a:lnSpc>
              </a:pPr>
              <a:r>
                <a:rPr lang="en-US" b="true" sz="3303" spc="-6">
                  <a:solidFill>
                    <a:srgbClr val="FFFFFF"/>
                  </a:solidFill>
                  <a:latin typeface="IBM Plex Sans Bold"/>
                  <a:ea typeface="IBM Plex Sans Bold"/>
                  <a:cs typeface="IBM Plex Sans Bold"/>
                  <a:sym typeface="IBM Plex Sans Bold"/>
                </a:rPr>
                <a:t>Market Overview</a:t>
              </a:r>
            </a:p>
          </p:txBody>
        </p:sp>
      </p:grpSp>
      <p:sp>
        <p:nvSpPr>
          <p:cNvPr name="TextBox 21" id="21"/>
          <p:cNvSpPr txBox="true"/>
          <p:nvPr/>
        </p:nvSpPr>
        <p:spPr>
          <a:xfrm rot="0">
            <a:off x="12497605" y="5700476"/>
            <a:ext cx="3490190" cy="568927"/>
          </a:xfrm>
          <a:prstGeom prst="rect">
            <a:avLst/>
          </a:prstGeom>
        </p:spPr>
        <p:txBody>
          <a:bodyPr anchor="t" rtlCol="false" tIns="0" lIns="0" bIns="0" rIns="0">
            <a:spAutoFit/>
          </a:bodyPr>
          <a:lstStyle/>
          <a:p>
            <a:pPr algn="l">
              <a:lnSpc>
                <a:spcPts val="4624"/>
              </a:lnSpc>
            </a:pPr>
            <a:r>
              <a:rPr lang="en-US" b="true" sz="3303" spc="-6">
                <a:solidFill>
                  <a:srgbClr val="FFFFFF"/>
                </a:solidFill>
                <a:latin typeface="IBM Plex Sans Bold"/>
                <a:ea typeface="IBM Plex Sans Bold"/>
                <a:cs typeface="IBM Plex Sans Bold"/>
                <a:sym typeface="IBM Plex Sans Bold"/>
              </a:rPr>
              <a:t>Market Trends</a:t>
            </a:r>
          </a:p>
        </p:txBody>
      </p:sp>
      <p:grpSp>
        <p:nvGrpSpPr>
          <p:cNvPr name="Group 22" id="22"/>
          <p:cNvGrpSpPr/>
          <p:nvPr/>
        </p:nvGrpSpPr>
        <p:grpSpPr>
          <a:xfrm rot="0">
            <a:off x="203231" y="5596340"/>
            <a:ext cx="905743" cy="825964"/>
            <a:chOff x="0" y="0"/>
            <a:chExt cx="156181" cy="142424"/>
          </a:xfrm>
        </p:grpSpPr>
        <p:sp>
          <p:nvSpPr>
            <p:cNvPr name="Freeform 23" id="23"/>
            <p:cNvSpPr/>
            <p:nvPr/>
          </p:nvSpPr>
          <p:spPr>
            <a:xfrm flipH="false" flipV="false" rot="0">
              <a:off x="0" y="0"/>
              <a:ext cx="156181" cy="142424"/>
            </a:xfrm>
            <a:custGeom>
              <a:avLst/>
              <a:gdLst/>
              <a:ahLst/>
              <a:cxnLst/>
              <a:rect r="r" b="b" t="t" l="l"/>
              <a:pathLst>
                <a:path h="142424" w="156181">
                  <a:moveTo>
                    <a:pt x="71212" y="0"/>
                  </a:moveTo>
                  <a:lnTo>
                    <a:pt x="84969" y="0"/>
                  </a:lnTo>
                  <a:cubicBezTo>
                    <a:pt x="124298" y="0"/>
                    <a:pt x="156181" y="31883"/>
                    <a:pt x="156181" y="71212"/>
                  </a:cubicBezTo>
                  <a:lnTo>
                    <a:pt x="156181" y="71212"/>
                  </a:lnTo>
                  <a:cubicBezTo>
                    <a:pt x="156181" y="90099"/>
                    <a:pt x="148678" y="108212"/>
                    <a:pt x="135323" y="121567"/>
                  </a:cubicBezTo>
                  <a:cubicBezTo>
                    <a:pt x="121968" y="134922"/>
                    <a:pt x="103855" y="142424"/>
                    <a:pt x="84969" y="142424"/>
                  </a:cubicBezTo>
                  <a:lnTo>
                    <a:pt x="71212" y="142424"/>
                  </a:lnTo>
                  <a:cubicBezTo>
                    <a:pt x="31883" y="142424"/>
                    <a:pt x="0" y="110542"/>
                    <a:pt x="0" y="71212"/>
                  </a:cubicBezTo>
                  <a:lnTo>
                    <a:pt x="0" y="71212"/>
                  </a:lnTo>
                  <a:cubicBezTo>
                    <a:pt x="0" y="31883"/>
                    <a:pt x="31883" y="0"/>
                    <a:pt x="71212" y="0"/>
                  </a:cubicBezTo>
                  <a:close/>
                </a:path>
              </a:pathLst>
            </a:custGeom>
            <a:solidFill>
              <a:srgbClr val="72EFAC"/>
            </a:solidFill>
          </p:spPr>
        </p:sp>
        <p:sp>
          <p:nvSpPr>
            <p:cNvPr name="TextBox 24" id="24"/>
            <p:cNvSpPr txBox="true"/>
            <p:nvPr/>
          </p:nvSpPr>
          <p:spPr>
            <a:xfrm>
              <a:off x="0" y="-28575"/>
              <a:ext cx="156181" cy="170999"/>
            </a:xfrm>
            <a:prstGeom prst="rect">
              <a:avLst/>
            </a:prstGeom>
          </p:spPr>
          <p:txBody>
            <a:bodyPr anchor="ctr" rtlCol="false" tIns="50800" lIns="50800" bIns="50800" rIns="50800"/>
            <a:lstStyle/>
            <a:p>
              <a:pPr algn="ctr">
                <a:lnSpc>
                  <a:spcPts val="2774"/>
                </a:lnSpc>
              </a:pPr>
            </a:p>
          </p:txBody>
        </p:sp>
      </p:grpSp>
      <p:sp>
        <p:nvSpPr>
          <p:cNvPr name="TextBox 25" id="25"/>
          <p:cNvSpPr txBox="true"/>
          <p:nvPr/>
        </p:nvSpPr>
        <p:spPr>
          <a:xfrm rot="0">
            <a:off x="203231" y="6927129"/>
            <a:ext cx="4871603" cy="3307951"/>
          </a:xfrm>
          <a:prstGeom prst="rect">
            <a:avLst/>
          </a:prstGeom>
        </p:spPr>
        <p:txBody>
          <a:bodyPr anchor="t" rtlCol="false" tIns="0" lIns="0" bIns="0" rIns="0">
            <a:spAutoFit/>
          </a:bodyPr>
          <a:lstStyle/>
          <a:p>
            <a:pPr algn="l" marL="368182" indent="-184091" lvl="1">
              <a:lnSpc>
                <a:spcPts val="2699"/>
              </a:lnSpc>
              <a:buFont typeface="Arial"/>
              <a:buChar char="•"/>
            </a:pPr>
            <a:r>
              <a:rPr lang="en-US" sz="1705">
                <a:solidFill>
                  <a:srgbClr val="FFFFFF"/>
                </a:solidFill>
                <a:latin typeface="Montserrat Light"/>
                <a:ea typeface="Montserrat Light"/>
                <a:cs typeface="Montserrat Light"/>
                <a:sym typeface="Montserrat Light"/>
              </a:rPr>
              <a:t>Farmers &amp; Agricultural Producers: Small to large-scale farmers seeking efficient irrigation solutions.</a:t>
            </a:r>
          </a:p>
          <a:p>
            <a:pPr algn="l">
              <a:lnSpc>
                <a:spcPts val="2699"/>
              </a:lnSpc>
            </a:pPr>
          </a:p>
          <a:p>
            <a:pPr algn="l" marL="368182" indent="-184091" lvl="1">
              <a:lnSpc>
                <a:spcPts val="2699"/>
              </a:lnSpc>
              <a:buFont typeface="Arial"/>
              <a:buChar char="•"/>
            </a:pPr>
            <a:r>
              <a:rPr lang="en-US" sz="1705">
                <a:solidFill>
                  <a:srgbClr val="FFFFFF"/>
                </a:solidFill>
                <a:latin typeface="Montserrat Light"/>
                <a:ea typeface="Montserrat Light"/>
                <a:cs typeface="Montserrat Light"/>
                <a:sym typeface="Montserrat Light"/>
              </a:rPr>
              <a:t>Commercial Agriculture: Greenhouses, nurseries, and landscaping businesses.</a:t>
            </a:r>
          </a:p>
          <a:p>
            <a:pPr algn="l">
              <a:lnSpc>
                <a:spcPts val="2699"/>
              </a:lnSpc>
            </a:pPr>
          </a:p>
          <a:p>
            <a:pPr algn="l" marL="368182" indent="-184091" lvl="1">
              <a:lnSpc>
                <a:spcPts val="2699"/>
              </a:lnSpc>
              <a:buFont typeface="Arial"/>
              <a:buChar char="•"/>
            </a:pPr>
            <a:r>
              <a:rPr lang="en-US" sz="1705">
                <a:solidFill>
                  <a:srgbClr val="FFFFFF"/>
                </a:solidFill>
                <a:latin typeface="Montserrat Light"/>
                <a:ea typeface="Montserrat Light"/>
                <a:cs typeface="Montserrat Light"/>
                <a:sym typeface="Montserrat Light"/>
              </a:rPr>
              <a:t>Smart Farming Solutions: Early adopters of IoT and AI technology in agriculture.</a:t>
            </a:r>
          </a:p>
          <a:p>
            <a:pPr algn="l" marL="0" indent="0" lvl="0">
              <a:lnSpc>
                <a:spcPts val="2699"/>
              </a:lnSpc>
              <a:spcBef>
                <a:spcPct val="0"/>
              </a:spcBef>
            </a:pPr>
          </a:p>
        </p:txBody>
      </p:sp>
      <p:sp>
        <p:nvSpPr>
          <p:cNvPr name="TextBox 26" id="26"/>
          <p:cNvSpPr txBox="true"/>
          <p:nvPr/>
        </p:nvSpPr>
        <p:spPr>
          <a:xfrm rot="0">
            <a:off x="419477" y="5604244"/>
            <a:ext cx="473252" cy="674684"/>
          </a:xfrm>
          <a:prstGeom prst="rect">
            <a:avLst/>
          </a:prstGeom>
        </p:spPr>
        <p:txBody>
          <a:bodyPr anchor="t" rtlCol="false" tIns="0" lIns="0" bIns="0" rIns="0">
            <a:spAutoFit/>
          </a:bodyPr>
          <a:lstStyle/>
          <a:p>
            <a:pPr algn="ctr">
              <a:lnSpc>
                <a:spcPts val="5503"/>
              </a:lnSpc>
            </a:pPr>
            <a:r>
              <a:rPr lang="en-US" b="true" sz="3930" spc="-7">
                <a:solidFill>
                  <a:srgbClr val="000138"/>
                </a:solidFill>
                <a:latin typeface="IBM Plex Sans Bold"/>
                <a:ea typeface="IBM Plex Sans Bold"/>
                <a:cs typeface="IBM Plex Sans Bold"/>
                <a:sym typeface="IBM Plex Sans Bold"/>
              </a:rPr>
              <a:t>1</a:t>
            </a:r>
          </a:p>
        </p:txBody>
      </p:sp>
      <p:sp>
        <p:nvSpPr>
          <p:cNvPr name="TextBox 27" id="27"/>
          <p:cNvSpPr txBox="true"/>
          <p:nvPr/>
        </p:nvSpPr>
        <p:spPr>
          <a:xfrm rot="0">
            <a:off x="1362479" y="5613769"/>
            <a:ext cx="4036205" cy="1155090"/>
          </a:xfrm>
          <a:prstGeom prst="rect">
            <a:avLst/>
          </a:prstGeom>
        </p:spPr>
        <p:txBody>
          <a:bodyPr anchor="t" rtlCol="false" tIns="0" lIns="0" bIns="0" rIns="0">
            <a:spAutoFit/>
          </a:bodyPr>
          <a:lstStyle/>
          <a:p>
            <a:pPr algn="l">
              <a:lnSpc>
                <a:spcPts val="4624"/>
              </a:lnSpc>
            </a:pPr>
            <a:r>
              <a:rPr lang="en-US" b="true" sz="3303" spc="-6">
                <a:solidFill>
                  <a:srgbClr val="FFFFFF"/>
                </a:solidFill>
                <a:latin typeface="IBM Plex Sans Bold"/>
                <a:ea typeface="IBM Plex Sans Bold"/>
                <a:cs typeface="IBM Plex Sans Bold"/>
                <a:sym typeface="IBM Plex Sans Bold"/>
              </a:rPr>
              <a:t>Target Market Segments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138"/>
        </a:solidFill>
      </p:bgPr>
    </p:bg>
    <p:spTree>
      <p:nvGrpSpPr>
        <p:cNvPr id="1" name=""/>
        <p:cNvGrpSpPr/>
        <p:nvPr/>
      </p:nvGrpSpPr>
      <p:grpSpPr>
        <a:xfrm>
          <a:off x="0" y="0"/>
          <a:ext cx="0" cy="0"/>
          <a:chOff x="0" y="0"/>
          <a:chExt cx="0" cy="0"/>
        </a:xfrm>
      </p:grpSpPr>
      <p:sp>
        <p:nvSpPr>
          <p:cNvPr name="Freeform 2" id="2"/>
          <p:cNvSpPr/>
          <p:nvPr/>
        </p:nvSpPr>
        <p:spPr>
          <a:xfrm flipH="false" flipV="false" rot="0">
            <a:off x="-5725354" y="-5955376"/>
            <a:ext cx="10296822" cy="10413980"/>
          </a:xfrm>
          <a:custGeom>
            <a:avLst/>
            <a:gdLst/>
            <a:ahLst/>
            <a:cxnLst/>
            <a:rect r="r" b="b" t="t" l="l"/>
            <a:pathLst>
              <a:path h="10413980" w="10296822">
                <a:moveTo>
                  <a:pt x="0" y="0"/>
                </a:moveTo>
                <a:lnTo>
                  <a:pt x="10296822" y="0"/>
                </a:lnTo>
                <a:lnTo>
                  <a:pt x="10296822" y="10413979"/>
                </a:lnTo>
                <a:lnTo>
                  <a:pt x="0" y="10413979"/>
                </a:lnTo>
                <a:lnTo>
                  <a:pt x="0" y="0"/>
                </a:lnTo>
                <a:close/>
              </a:path>
            </a:pathLst>
          </a:custGeom>
          <a:blipFill>
            <a:blip r:embed="rId2">
              <a:alphaModFix amt="88000"/>
            </a:blip>
            <a:stretch>
              <a:fillRect l="0" t="0" r="0" b="0"/>
            </a:stretch>
          </a:blipFill>
        </p:spPr>
      </p:sp>
      <p:sp>
        <p:nvSpPr>
          <p:cNvPr name="Freeform 3" id="3"/>
          <p:cNvSpPr/>
          <p:nvPr/>
        </p:nvSpPr>
        <p:spPr>
          <a:xfrm flipH="false" flipV="false" rot="0">
            <a:off x="13586967" y="5861592"/>
            <a:ext cx="10296822" cy="10413980"/>
          </a:xfrm>
          <a:custGeom>
            <a:avLst/>
            <a:gdLst/>
            <a:ahLst/>
            <a:cxnLst/>
            <a:rect r="r" b="b" t="t" l="l"/>
            <a:pathLst>
              <a:path h="10413980" w="10296822">
                <a:moveTo>
                  <a:pt x="0" y="0"/>
                </a:moveTo>
                <a:lnTo>
                  <a:pt x="10296822" y="0"/>
                </a:lnTo>
                <a:lnTo>
                  <a:pt x="10296822" y="10413980"/>
                </a:lnTo>
                <a:lnTo>
                  <a:pt x="0" y="10413980"/>
                </a:lnTo>
                <a:lnTo>
                  <a:pt x="0" y="0"/>
                </a:lnTo>
                <a:close/>
              </a:path>
            </a:pathLst>
          </a:custGeom>
          <a:blipFill>
            <a:blip r:embed="rId2">
              <a:alphaModFix amt="88000"/>
            </a:blip>
            <a:stretch>
              <a:fillRect l="0" t="0" r="0" b="0"/>
            </a:stretch>
          </a:blipFill>
        </p:spPr>
      </p:sp>
      <p:sp>
        <p:nvSpPr>
          <p:cNvPr name="TextBox 4" id="4"/>
          <p:cNvSpPr txBox="true"/>
          <p:nvPr/>
        </p:nvSpPr>
        <p:spPr>
          <a:xfrm rot="0">
            <a:off x="952528" y="1358595"/>
            <a:ext cx="11711365" cy="2356155"/>
          </a:xfrm>
          <a:prstGeom prst="rect">
            <a:avLst/>
          </a:prstGeom>
        </p:spPr>
        <p:txBody>
          <a:bodyPr anchor="t" rtlCol="false" tIns="0" lIns="0" bIns="0" rIns="0">
            <a:spAutoFit/>
          </a:bodyPr>
          <a:lstStyle/>
          <a:p>
            <a:pPr algn="l">
              <a:lnSpc>
                <a:spcPts val="9171"/>
              </a:lnSpc>
            </a:pPr>
            <a:r>
              <a:rPr lang="en-US" b="true" sz="8652" spc="-17">
                <a:solidFill>
                  <a:srgbClr val="FFFFFF"/>
                </a:solidFill>
                <a:latin typeface="IBM Plex Sans Bold"/>
                <a:ea typeface="IBM Plex Sans Bold"/>
                <a:cs typeface="IBM Plex Sans Bold"/>
                <a:sym typeface="IBM Plex Sans Bold"/>
              </a:rPr>
              <a:t>Cost Structure for Smart Pump System</a:t>
            </a:r>
          </a:p>
        </p:txBody>
      </p:sp>
      <p:sp>
        <p:nvSpPr>
          <p:cNvPr name="AutoShape 5" id="5"/>
          <p:cNvSpPr/>
          <p:nvPr/>
        </p:nvSpPr>
        <p:spPr>
          <a:xfrm flipH="true">
            <a:off x="1830293" y="5460946"/>
            <a:ext cx="15293026" cy="0"/>
          </a:xfrm>
          <a:prstGeom prst="line">
            <a:avLst/>
          </a:prstGeom>
          <a:ln cap="flat" w="19050">
            <a:solidFill>
              <a:srgbClr val="72EFAC"/>
            </a:solidFill>
            <a:prstDash val="solid"/>
            <a:headEnd type="none" len="sm" w="sm"/>
            <a:tailEnd type="none" len="sm" w="sm"/>
          </a:ln>
        </p:spPr>
      </p:sp>
      <p:sp>
        <p:nvSpPr>
          <p:cNvPr name="AutoShape 6" id="6"/>
          <p:cNvSpPr/>
          <p:nvPr/>
        </p:nvSpPr>
        <p:spPr>
          <a:xfrm flipV="true">
            <a:off x="3684435" y="5740933"/>
            <a:ext cx="0" cy="404921"/>
          </a:xfrm>
          <a:prstGeom prst="line">
            <a:avLst/>
          </a:prstGeom>
          <a:ln cap="flat" w="19050">
            <a:solidFill>
              <a:srgbClr val="FFFFFF"/>
            </a:solidFill>
            <a:prstDash val="solid"/>
            <a:headEnd type="none" len="sm" w="sm"/>
            <a:tailEnd type="none" len="sm" w="sm"/>
          </a:ln>
        </p:spPr>
      </p:sp>
      <p:sp>
        <p:nvSpPr>
          <p:cNvPr name="AutoShape 7" id="7"/>
          <p:cNvSpPr/>
          <p:nvPr/>
        </p:nvSpPr>
        <p:spPr>
          <a:xfrm flipV="true">
            <a:off x="11407596" y="5650778"/>
            <a:ext cx="0" cy="495076"/>
          </a:xfrm>
          <a:prstGeom prst="line">
            <a:avLst/>
          </a:prstGeom>
          <a:ln cap="flat" w="19050">
            <a:solidFill>
              <a:srgbClr val="FFFFFF"/>
            </a:solidFill>
            <a:prstDash val="solid"/>
            <a:headEnd type="none" len="sm" w="sm"/>
            <a:tailEnd type="none" len="sm" w="sm"/>
          </a:ln>
        </p:spPr>
      </p:sp>
      <p:sp>
        <p:nvSpPr>
          <p:cNvPr name="AutoShape 8" id="8"/>
          <p:cNvSpPr/>
          <p:nvPr/>
        </p:nvSpPr>
        <p:spPr>
          <a:xfrm flipV="true">
            <a:off x="7546016" y="5650778"/>
            <a:ext cx="0" cy="495076"/>
          </a:xfrm>
          <a:prstGeom prst="line">
            <a:avLst/>
          </a:prstGeom>
          <a:ln cap="flat" w="19050">
            <a:solidFill>
              <a:srgbClr val="FFFFFF"/>
            </a:solidFill>
            <a:prstDash val="solid"/>
            <a:headEnd type="none" len="sm" w="sm"/>
            <a:tailEnd type="none" len="sm" w="sm"/>
          </a:ln>
        </p:spPr>
      </p:sp>
      <p:grpSp>
        <p:nvGrpSpPr>
          <p:cNvPr name="Group 9" id="9"/>
          <p:cNvGrpSpPr/>
          <p:nvPr/>
        </p:nvGrpSpPr>
        <p:grpSpPr>
          <a:xfrm rot="0">
            <a:off x="3385719" y="5143500"/>
            <a:ext cx="597433" cy="597433"/>
            <a:chOff x="0" y="0"/>
            <a:chExt cx="770446" cy="770446"/>
          </a:xfrm>
        </p:grpSpPr>
        <p:sp>
          <p:nvSpPr>
            <p:cNvPr name="Freeform 10" id="10"/>
            <p:cNvSpPr/>
            <p:nvPr/>
          </p:nvSpPr>
          <p:spPr>
            <a:xfrm flipH="false" flipV="false" rot="0">
              <a:off x="0" y="0"/>
              <a:ext cx="770446" cy="770446"/>
            </a:xfrm>
            <a:custGeom>
              <a:avLst/>
              <a:gdLst/>
              <a:ahLst/>
              <a:cxnLst/>
              <a:rect r="r" b="b" t="t" l="l"/>
              <a:pathLst>
                <a:path h="770446" w="770446">
                  <a:moveTo>
                    <a:pt x="0" y="0"/>
                  </a:moveTo>
                  <a:lnTo>
                    <a:pt x="770446" y="0"/>
                  </a:lnTo>
                  <a:lnTo>
                    <a:pt x="770446" y="770446"/>
                  </a:lnTo>
                  <a:lnTo>
                    <a:pt x="0" y="770446"/>
                  </a:lnTo>
                  <a:close/>
                </a:path>
              </a:pathLst>
            </a:custGeom>
            <a:solidFill>
              <a:srgbClr val="72EFAC"/>
            </a:solidFill>
          </p:spPr>
        </p:sp>
        <p:sp>
          <p:nvSpPr>
            <p:cNvPr name="TextBox 11" id="11"/>
            <p:cNvSpPr txBox="true"/>
            <p:nvPr/>
          </p:nvSpPr>
          <p:spPr>
            <a:xfrm>
              <a:off x="0" y="-28575"/>
              <a:ext cx="770446" cy="799021"/>
            </a:xfrm>
            <a:prstGeom prst="rect">
              <a:avLst/>
            </a:prstGeom>
          </p:spPr>
          <p:txBody>
            <a:bodyPr anchor="ctr" rtlCol="false" tIns="61213" lIns="61213" bIns="61213" rIns="61213"/>
            <a:lstStyle/>
            <a:p>
              <a:pPr algn="ctr">
                <a:lnSpc>
                  <a:spcPts val="2774"/>
                </a:lnSpc>
              </a:pPr>
            </a:p>
          </p:txBody>
        </p:sp>
      </p:grpSp>
      <p:grpSp>
        <p:nvGrpSpPr>
          <p:cNvPr name="Group 12" id="12"/>
          <p:cNvGrpSpPr/>
          <p:nvPr/>
        </p:nvGrpSpPr>
        <p:grpSpPr>
          <a:xfrm rot="0">
            <a:off x="7247299" y="5143500"/>
            <a:ext cx="597433" cy="597433"/>
            <a:chOff x="0" y="0"/>
            <a:chExt cx="770446" cy="770446"/>
          </a:xfrm>
        </p:grpSpPr>
        <p:sp>
          <p:nvSpPr>
            <p:cNvPr name="Freeform 13" id="13"/>
            <p:cNvSpPr/>
            <p:nvPr/>
          </p:nvSpPr>
          <p:spPr>
            <a:xfrm flipH="false" flipV="false" rot="0">
              <a:off x="0" y="0"/>
              <a:ext cx="770446" cy="770446"/>
            </a:xfrm>
            <a:custGeom>
              <a:avLst/>
              <a:gdLst/>
              <a:ahLst/>
              <a:cxnLst/>
              <a:rect r="r" b="b" t="t" l="l"/>
              <a:pathLst>
                <a:path h="770446" w="770446">
                  <a:moveTo>
                    <a:pt x="0" y="0"/>
                  </a:moveTo>
                  <a:lnTo>
                    <a:pt x="770446" y="0"/>
                  </a:lnTo>
                  <a:lnTo>
                    <a:pt x="770446" y="770446"/>
                  </a:lnTo>
                  <a:lnTo>
                    <a:pt x="0" y="770446"/>
                  </a:lnTo>
                  <a:close/>
                </a:path>
              </a:pathLst>
            </a:custGeom>
            <a:solidFill>
              <a:srgbClr val="72EFAC"/>
            </a:solidFill>
          </p:spPr>
        </p:sp>
        <p:sp>
          <p:nvSpPr>
            <p:cNvPr name="TextBox 14" id="14"/>
            <p:cNvSpPr txBox="true"/>
            <p:nvPr/>
          </p:nvSpPr>
          <p:spPr>
            <a:xfrm>
              <a:off x="0" y="-28575"/>
              <a:ext cx="770446" cy="799021"/>
            </a:xfrm>
            <a:prstGeom prst="rect">
              <a:avLst/>
            </a:prstGeom>
          </p:spPr>
          <p:txBody>
            <a:bodyPr anchor="ctr" rtlCol="false" tIns="61213" lIns="61213" bIns="61213" rIns="61213"/>
            <a:lstStyle/>
            <a:p>
              <a:pPr algn="ctr">
                <a:lnSpc>
                  <a:spcPts val="2774"/>
                </a:lnSpc>
              </a:pPr>
            </a:p>
          </p:txBody>
        </p:sp>
      </p:grpSp>
      <p:grpSp>
        <p:nvGrpSpPr>
          <p:cNvPr name="Group 15" id="15"/>
          <p:cNvGrpSpPr/>
          <p:nvPr/>
        </p:nvGrpSpPr>
        <p:grpSpPr>
          <a:xfrm rot="0">
            <a:off x="11108880" y="5143500"/>
            <a:ext cx="597433" cy="597433"/>
            <a:chOff x="0" y="0"/>
            <a:chExt cx="770446" cy="770446"/>
          </a:xfrm>
        </p:grpSpPr>
        <p:sp>
          <p:nvSpPr>
            <p:cNvPr name="Freeform 16" id="16"/>
            <p:cNvSpPr/>
            <p:nvPr/>
          </p:nvSpPr>
          <p:spPr>
            <a:xfrm flipH="false" flipV="false" rot="0">
              <a:off x="0" y="0"/>
              <a:ext cx="770446" cy="770446"/>
            </a:xfrm>
            <a:custGeom>
              <a:avLst/>
              <a:gdLst/>
              <a:ahLst/>
              <a:cxnLst/>
              <a:rect r="r" b="b" t="t" l="l"/>
              <a:pathLst>
                <a:path h="770446" w="770446">
                  <a:moveTo>
                    <a:pt x="0" y="0"/>
                  </a:moveTo>
                  <a:lnTo>
                    <a:pt x="770446" y="0"/>
                  </a:lnTo>
                  <a:lnTo>
                    <a:pt x="770446" y="770446"/>
                  </a:lnTo>
                  <a:lnTo>
                    <a:pt x="0" y="770446"/>
                  </a:lnTo>
                  <a:close/>
                </a:path>
              </a:pathLst>
            </a:custGeom>
            <a:solidFill>
              <a:srgbClr val="72EFAC"/>
            </a:solidFill>
          </p:spPr>
        </p:sp>
        <p:sp>
          <p:nvSpPr>
            <p:cNvPr name="TextBox 17" id="17"/>
            <p:cNvSpPr txBox="true"/>
            <p:nvPr/>
          </p:nvSpPr>
          <p:spPr>
            <a:xfrm>
              <a:off x="0" y="-28575"/>
              <a:ext cx="770446" cy="799021"/>
            </a:xfrm>
            <a:prstGeom prst="rect">
              <a:avLst/>
            </a:prstGeom>
          </p:spPr>
          <p:txBody>
            <a:bodyPr anchor="ctr" rtlCol="false" tIns="61213" lIns="61213" bIns="61213" rIns="61213"/>
            <a:lstStyle/>
            <a:p>
              <a:pPr algn="ctr">
                <a:lnSpc>
                  <a:spcPts val="2774"/>
                </a:lnSpc>
              </a:pPr>
            </a:p>
          </p:txBody>
        </p:sp>
      </p:grpSp>
      <p:grpSp>
        <p:nvGrpSpPr>
          <p:cNvPr name="Group 18" id="18"/>
          <p:cNvGrpSpPr/>
          <p:nvPr/>
        </p:nvGrpSpPr>
        <p:grpSpPr>
          <a:xfrm rot="0">
            <a:off x="13863684" y="5143500"/>
            <a:ext cx="2724263" cy="597433"/>
            <a:chOff x="0" y="0"/>
            <a:chExt cx="3513192" cy="770446"/>
          </a:xfrm>
        </p:grpSpPr>
        <p:sp>
          <p:nvSpPr>
            <p:cNvPr name="Freeform 19" id="19"/>
            <p:cNvSpPr/>
            <p:nvPr/>
          </p:nvSpPr>
          <p:spPr>
            <a:xfrm flipH="false" flipV="false" rot="0">
              <a:off x="0" y="0"/>
              <a:ext cx="3513192" cy="770446"/>
            </a:xfrm>
            <a:custGeom>
              <a:avLst/>
              <a:gdLst/>
              <a:ahLst/>
              <a:cxnLst/>
              <a:rect r="r" b="b" t="t" l="l"/>
              <a:pathLst>
                <a:path h="770446" w="3513192">
                  <a:moveTo>
                    <a:pt x="0" y="0"/>
                  </a:moveTo>
                  <a:lnTo>
                    <a:pt x="3513192" y="0"/>
                  </a:lnTo>
                  <a:lnTo>
                    <a:pt x="3513192" y="770446"/>
                  </a:lnTo>
                  <a:lnTo>
                    <a:pt x="0" y="770446"/>
                  </a:lnTo>
                  <a:close/>
                </a:path>
              </a:pathLst>
            </a:custGeom>
            <a:solidFill>
              <a:srgbClr val="72EFAC"/>
            </a:solidFill>
          </p:spPr>
        </p:sp>
        <p:sp>
          <p:nvSpPr>
            <p:cNvPr name="TextBox 20" id="20"/>
            <p:cNvSpPr txBox="true"/>
            <p:nvPr/>
          </p:nvSpPr>
          <p:spPr>
            <a:xfrm>
              <a:off x="0" y="-28575"/>
              <a:ext cx="3513192" cy="799021"/>
            </a:xfrm>
            <a:prstGeom prst="rect">
              <a:avLst/>
            </a:prstGeom>
          </p:spPr>
          <p:txBody>
            <a:bodyPr anchor="ctr" rtlCol="false" tIns="61213" lIns="61213" bIns="61213" rIns="61213"/>
            <a:lstStyle/>
            <a:p>
              <a:pPr algn="ctr">
                <a:lnSpc>
                  <a:spcPts val="2774"/>
                </a:lnSpc>
              </a:pPr>
            </a:p>
          </p:txBody>
        </p:sp>
      </p:grpSp>
      <p:sp>
        <p:nvSpPr>
          <p:cNvPr name="TextBox 21" id="21"/>
          <p:cNvSpPr txBox="true"/>
          <p:nvPr/>
        </p:nvSpPr>
        <p:spPr>
          <a:xfrm rot="0">
            <a:off x="952528" y="7004896"/>
            <a:ext cx="5029667" cy="3017785"/>
          </a:xfrm>
          <a:prstGeom prst="rect">
            <a:avLst/>
          </a:prstGeom>
        </p:spPr>
        <p:txBody>
          <a:bodyPr anchor="t" rtlCol="false" tIns="0" lIns="0" bIns="0" rIns="0">
            <a:spAutoFit/>
          </a:bodyPr>
          <a:lstStyle/>
          <a:p>
            <a:pPr algn="l" marL="332922" indent="-166461" lvl="1">
              <a:lnSpc>
                <a:spcPts val="2441"/>
              </a:lnSpc>
              <a:buFont typeface="Arial"/>
              <a:buChar char="•"/>
            </a:pPr>
            <a:r>
              <a:rPr lang="en-US" sz="1542">
                <a:solidFill>
                  <a:srgbClr val="FFFFFF"/>
                </a:solidFill>
                <a:latin typeface="Montserrat Light"/>
                <a:ea typeface="Montserrat Light"/>
                <a:cs typeface="Montserrat Light"/>
                <a:sym typeface="Montserrat Light"/>
              </a:rPr>
              <a:t>Smart Pump Unit: ₹20,000 - ₹30,000</a:t>
            </a:r>
          </a:p>
          <a:p>
            <a:pPr algn="l">
              <a:lnSpc>
                <a:spcPts val="2441"/>
              </a:lnSpc>
            </a:pPr>
          </a:p>
          <a:p>
            <a:pPr algn="l" marL="332922" indent="-166461" lvl="1">
              <a:lnSpc>
                <a:spcPts val="2441"/>
              </a:lnSpc>
              <a:buFont typeface="Arial"/>
              <a:buChar char="•"/>
            </a:pPr>
            <a:r>
              <a:rPr lang="en-US" sz="1542">
                <a:solidFill>
                  <a:srgbClr val="FFFFFF"/>
                </a:solidFill>
                <a:latin typeface="Montserrat Light"/>
                <a:ea typeface="Montserrat Light"/>
                <a:cs typeface="Montserrat Light"/>
                <a:sym typeface="Montserrat Light"/>
              </a:rPr>
              <a:t>Sensors (Soil Moisture, Temperature, Humidity, Rainfall): ₹5,000 - ₹15,000 (for all sensors)</a:t>
            </a:r>
          </a:p>
          <a:p>
            <a:pPr algn="l">
              <a:lnSpc>
                <a:spcPts val="2441"/>
              </a:lnSpc>
            </a:pPr>
          </a:p>
          <a:p>
            <a:pPr algn="l" marL="332922" indent="-166461" lvl="1">
              <a:lnSpc>
                <a:spcPts val="2441"/>
              </a:lnSpc>
              <a:buFont typeface="Arial"/>
              <a:buChar char="•"/>
            </a:pPr>
            <a:r>
              <a:rPr lang="en-US" sz="1542">
                <a:solidFill>
                  <a:srgbClr val="FFFFFF"/>
                </a:solidFill>
                <a:latin typeface="Montserrat Light"/>
                <a:ea typeface="Montserrat Light"/>
                <a:cs typeface="Montserrat Light"/>
                <a:sym typeface="Montserrat Light"/>
              </a:rPr>
              <a:t>C</a:t>
            </a:r>
            <a:r>
              <a:rPr lang="en-US" sz="1542">
                <a:solidFill>
                  <a:srgbClr val="FFFFFF"/>
                </a:solidFill>
                <a:latin typeface="Montserrat Light"/>
                <a:ea typeface="Montserrat Light"/>
                <a:cs typeface="Montserrat Light"/>
                <a:sym typeface="Montserrat Light"/>
              </a:rPr>
              <a:t>ontrol Unit (Microcontroller, etc.): ₹2,000 - ₹5,000</a:t>
            </a:r>
          </a:p>
          <a:p>
            <a:pPr algn="l">
              <a:lnSpc>
                <a:spcPts val="2441"/>
              </a:lnSpc>
            </a:pPr>
          </a:p>
          <a:p>
            <a:pPr algn="l" marL="332922" indent="-166461" lvl="1">
              <a:lnSpc>
                <a:spcPts val="2441"/>
              </a:lnSpc>
              <a:buFont typeface="Arial"/>
              <a:buChar char="•"/>
            </a:pPr>
            <a:r>
              <a:rPr lang="en-US" sz="1542">
                <a:solidFill>
                  <a:srgbClr val="FFFFFF"/>
                </a:solidFill>
                <a:latin typeface="Montserrat Light"/>
                <a:ea typeface="Montserrat Light"/>
                <a:cs typeface="Montserrat Light"/>
                <a:sym typeface="Montserrat Light"/>
              </a:rPr>
              <a:t>Installation Costs: ₹5,000 - ₹10,000</a:t>
            </a:r>
          </a:p>
          <a:p>
            <a:pPr algn="l">
              <a:lnSpc>
                <a:spcPts val="2248"/>
              </a:lnSpc>
            </a:pPr>
          </a:p>
        </p:txBody>
      </p:sp>
      <p:sp>
        <p:nvSpPr>
          <p:cNvPr name="TextBox 22" id="22"/>
          <p:cNvSpPr txBox="true"/>
          <p:nvPr/>
        </p:nvSpPr>
        <p:spPr>
          <a:xfrm rot="0">
            <a:off x="1694312" y="6355027"/>
            <a:ext cx="3980247" cy="328023"/>
          </a:xfrm>
          <a:prstGeom prst="rect">
            <a:avLst/>
          </a:prstGeom>
        </p:spPr>
        <p:txBody>
          <a:bodyPr anchor="t" rtlCol="false" tIns="0" lIns="0" bIns="0" rIns="0">
            <a:spAutoFit/>
          </a:bodyPr>
          <a:lstStyle/>
          <a:p>
            <a:pPr algn="ctr">
              <a:lnSpc>
                <a:spcPts val="2799"/>
              </a:lnSpc>
            </a:pPr>
            <a:r>
              <a:rPr lang="en-US" b="true" sz="1999" spc="-3">
                <a:solidFill>
                  <a:srgbClr val="72EFAC"/>
                </a:solidFill>
                <a:latin typeface="IBM Plex Sans Bold"/>
                <a:ea typeface="IBM Plex Sans Bold"/>
                <a:cs typeface="IBM Plex Sans Bold"/>
                <a:sym typeface="IBM Plex Sans Bold"/>
              </a:rPr>
              <a:t>Initial Setup Costs</a:t>
            </a:r>
          </a:p>
        </p:txBody>
      </p:sp>
      <p:sp>
        <p:nvSpPr>
          <p:cNvPr name="TextBox 23" id="23"/>
          <p:cNvSpPr txBox="true"/>
          <p:nvPr/>
        </p:nvSpPr>
        <p:spPr>
          <a:xfrm rot="0">
            <a:off x="9739763" y="7113721"/>
            <a:ext cx="3627724" cy="1926721"/>
          </a:xfrm>
          <a:prstGeom prst="rect">
            <a:avLst/>
          </a:prstGeom>
        </p:spPr>
        <p:txBody>
          <a:bodyPr anchor="t" rtlCol="false" tIns="0" lIns="0" bIns="0" rIns="0">
            <a:spAutoFit/>
          </a:bodyPr>
          <a:lstStyle/>
          <a:p>
            <a:pPr algn="l" marL="360753" indent="-180377" lvl="1">
              <a:lnSpc>
                <a:spcPts val="2645"/>
              </a:lnSpc>
              <a:buFont typeface="Arial"/>
              <a:buChar char="•"/>
            </a:pPr>
            <a:r>
              <a:rPr lang="en-US" sz="1670">
                <a:solidFill>
                  <a:srgbClr val="FFFFFF"/>
                </a:solidFill>
                <a:latin typeface="Montserrat Light"/>
                <a:ea typeface="Montserrat Light"/>
                <a:cs typeface="Montserrat Light"/>
                <a:sym typeface="Montserrat Light"/>
              </a:rPr>
              <a:t>Promotional Campaigns: ₹5,000 - ₹15,000</a:t>
            </a:r>
          </a:p>
          <a:p>
            <a:pPr algn="l">
              <a:lnSpc>
                <a:spcPts val="2645"/>
              </a:lnSpc>
            </a:pPr>
          </a:p>
          <a:p>
            <a:pPr algn="l" marL="360753" indent="-180377" lvl="1">
              <a:lnSpc>
                <a:spcPts val="2645"/>
              </a:lnSpc>
              <a:buFont typeface="Arial"/>
              <a:buChar char="•"/>
            </a:pPr>
            <a:r>
              <a:rPr lang="en-US" sz="1670">
                <a:solidFill>
                  <a:srgbClr val="FFFFFF"/>
                </a:solidFill>
                <a:latin typeface="Montserrat Light"/>
                <a:ea typeface="Montserrat Light"/>
                <a:cs typeface="Montserrat Light"/>
                <a:sym typeface="Montserrat Light"/>
              </a:rPr>
              <a:t>Sales Channels and Distribution: ₹3,000 -</a:t>
            </a:r>
            <a:r>
              <a:rPr lang="en-US" sz="1670">
                <a:solidFill>
                  <a:srgbClr val="FFFFFF"/>
                </a:solidFill>
                <a:latin typeface="Montserrat Light"/>
                <a:ea typeface="Montserrat Light"/>
                <a:cs typeface="Montserrat Light"/>
                <a:sym typeface="Montserrat Light"/>
              </a:rPr>
              <a:t> ₹10,000</a:t>
            </a:r>
          </a:p>
          <a:p>
            <a:pPr algn="l">
              <a:lnSpc>
                <a:spcPts val="2285"/>
              </a:lnSpc>
            </a:pPr>
          </a:p>
        </p:txBody>
      </p:sp>
      <p:sp>
        <p:nvSpPr>
          <p:cNvPr name="TextBox 24" id="24"/>
          <p:cNvSpPr txBox="true"/>
          <p:nvPr/>
        </p:nvSpPr>
        <p:spPr>
          <a:xfrm rot="0">
            <a:off x="9417473" y="6355027"/>
            <a:ext cx="3980247" cy="328023"/>
          </a:xfrm>
          <a:prstGeom prst="rect">
            <a:avLst/>
          </a:prstGeom>
        </p:spPr>
        <p:txBody>
          <a:bodyPr anchor="t" rtlCol="false" tIns="0" lIns="0" bIns="0" rIns="0">
            <a:spAutoFit/>
          </a:bodyPr>
          <a:lstStyle/>
          <a:p>
            <a:pPr algn="ctr">
              <a:lnSpc>
                <a:spcPts val="2799"/>
              </a:lnSpc>
            </a:pPr>
            <a:r>
              <a:rPr lang="en-US" b="true" sz="1999" spc="-3">
                <a:solidFill>
                  <a:srgbClr val="72EFAC"/>
                </a:solidFill>
                <a:latin typeface="IBM Plex Sans Bold"/>
                <a:ea typeface="IBM Plex Sans Bold"/>
                <a:cs typeface="IBM Plex Sans Bold"/>
                <a:sym typeface="IBM Plex Sans Bold"/>
              </a:rPr>
              <a:t>Marketing and Sales Costs</a:t>
            </a:r>
          </a:p>
        </p:txBody>
      </p:sp>
      <p:sp>
        <p:nvSpPr>
          <p:cNvPr name="TextBox 25" id="25"/>
          <p:cNvSpPr txBox="true"/>
          <p:nvPr/>
        </p:nvSpPr>
        <p:spPr>
          <a:xfrm rot="0">
            <a:off x="5810890" y="7113721"/>
            <a:ext cx="3664784" cy="1857214"/>
          </a:xfrm>
          <a:prstGeom prst="rect">
            <a:avLst/>
          </a:prstGeom>
        </p:spPr>
        <p:txBody>
          <a:bodyPr anchor="t" rtlCol="false" tIns="0" lIns="0" bIns="0" rIns="0">
            <a:spAutoFit/>
          </a:bodyPr>
          <a:lstStyle/>
          <a:p>
            <a:pPr algn="l" marL="336403" indent="-168202" lvl="1">
              <a:lnSpc>
                <a:spcPts val="2466"/>
              </a:lnSpc>
              <a:buFont typeface="Arial"/>
              <a:buChar char="•"/>
            </a:pPr>
            <a:r>
              <a:rPr lang="en-US" sz="1558">
                <a:solidFill>
                  <a:srgbClr val="FFFFFF"/>
                </a:solidFill>
                <a:latin typeface="Montserrat Light"/>
                <a:ea typeface="Montserrat Light"/>
                <a:cs typeface="Montserrat Light"/>
                <a:sym typeface="Montserrat Light"/>
              </a:rPr>
              <a:t>App Development (UI/UX, Backend): ₹10,000 - ₹25,000</a:t>
            </a:r>
          </a:p>
          <a:p>
            <a:pPr algn="l">
              <a:lnSpc>
                <a:spcPts val="2466"/>
              </a:lnSpc>
            </a:pPr>
          </a:p>
          <a:p>
            <a:pPr algn="l" marL="336403" indent="-168202" lvl="1">
              <a:lnSpc>
                <a:spcPts val="2466"/>
              </a:lnSpc>
              <a:buFont typeface="Arial"/>
              <a:buChar char="•"/>
            </a:pPr>
            <a:r>
              <a:rPr lang="en-US" sz="1558">
                <a:solidFill>
                  <a:srgbClr val="FFFFFF"/>
                </a:solidFill>
                <a:latin typeface="Montserrat Light"/>
                <a:ea typeface="Montserrat Light"/>
                <a:cs typeface="Montserrat Light"/>
                <a:sym typeface="Montserrat Light"/>
              </a:rPr>
              <a:t>Maintenance and Updates (Annual): ₹5,000 - ₹10,000</a:t>
            </a:r>
          </a:p>
          <a:p>
            <a:pPr algn="l">
              <a:lnSpc>
                <a:spcPts val="2672"/>
              </a:lnSpc>
            </a:pPr>
          </a:p>
        </p:txBody>
      </p:sp>
      <p:sp>
        <p:nvSpPr>
          <p:cNvPr name="TextBox 26" id="26"/>
          <p:cNvSpPr txBox="true"/>
          <p:nvPr/>
        </p:nvSpPr>
        <p:spPr>
          <a:xfrm rot="0">
            <a:off x="5810890" y="6355027"/>
            <a:ext cx="3470252" cy="328023"/>
          </a:xfrm>
          <a:prstGeom prst="rect">
            <a:avLst/>
          </a:prstGeom>
        </p:spPr>
        <p:txBody>
          <a:bodyPr anchor="t" rtlCol="false" tIns="0" lIns="0" bIns="0" rIns="0">
            <a:spAutoFit/>
          </a:bodyPr>
          <a:lstStyle/>
          <a:p>
            <a:pPr algn="ctr">
              <a:lnSpc>
                <a:spcPts val="2799"/>
              </a:lnSpc>
            </a:pPr>
            <a:r>
              <a:rPr lang="en-US" b="true" sz="1999" spc="-3">
                <a:solidFill>
                  <a:srgbClr val="72EFAC"/>
                </a:solidFill>
                <a:latin typeface="IBM Plex Sans Bold"/>
                <a:ea typeface="IBM Plex Sans Bold"/>
                <a:cs typeface="IBM Plex Sans Bold"/>
                <a:sym typeface="IBM Plex Sans Bold"/>
              </a:rPr>
              <a:t>Software Development Costs</a:t>
            </a:r>
          </a:p>
        </p:txBody>
      </p:sp>
      <p:sp>
        <p:nvSpPr>
          <p:cNvPr name="TextBox 27" id="27"/>
          <p:cNvSpPr txBox="true"/>
          <p:nvPr/>
        </p:nvSpPr>
        <p:spPr>
          <a:xfrm rot="0">
            <a:off x="13279053" y="6355027"/>
            <a:ext cx="3980247" cy="328023"/>
          </a:xfrm>
          <a:prstGeom prst="rect">
            <a:avLst/>
          </a:prstGeom>
        </p:spPr>
        <p:txBody>
          <a:bodyPr anchor="t" rtlCol="false" tIns="0" lIns="0" bIns="0" rIns="0">
            <a:spAutoFit/>
          </a:bodyPr>
          <a:lstStyle/>
          <a:p>
            <a:pPr algn="ctr">
              <a:lnSpc>
                <a:spcPts val="2799"/>
              </a:lnSpc>
            </a:pPr>
            <a:r>
              <a:rPr lang="en-US" b="true" sz="1999" spc="-3">
                <a:solidFill>
                  <a:srgbClr val="72EFAC"/>
                </a:solidFill>
                <a:latin typeface="IBM Plex Sans Bold"/>
                <a:ea typeface="IBM Plex Sans Bold"/>
                <a:cs typeface="IBM Plex Sans Bold"/>
                <a:sym typeface="IBM Plex Sans Bold"/>
              </a:rPr>
              <a:t>Total Cost</a:t>
            </a:r>
          </a:p>
        </p:txBody>
      </p:sp>
      <p:sp>
        <p:nvSpPr>
          <p:cNvPr name="TextBox 28" id="28"/>
          <p:cNvSpPr txBox="true"/>
          <p:nvPr/>
        </p:nvSpPr>
        <p:spPr>
          <a:xfrm rot="0">
            <a:off x="3467362" y="5187636"/>
            <a:ext cx="434147" cy="411503"/>
          </a:xfrm>
          <a:prstGeom prst="rect">
            <a:avLst/>
          </a:prstGeom>
        </p:spPr>
        <p:txBody>
          <a:bodyPr anchor="t" rtlCol="false" tIns="0" lIns="0" bIns="0" rIns="0">
            <a:spAutoFit/>
          </a:bodyPr>
          <a:lstStyle/>
          <a:p>
            <a:pPr algn="ctr">
              <a:lnSpc>
                <a:spcPts val="3350"/>
              </a:lnSpc>
            </a:pPr>
            <a:r>
              <a:rPr lang="en-US" b="true" sz="2393" spc="-4">
                <a:solidFill>
                  <a:srgbClr val="000138"/>
                </a:solidFill>
                <a:latin typeface="IBM Plex Sans Bold"/>
                <a:ea typeface="IBM Plex Sans Bold"/>
                <a:cs typeface="IBM Plex Sans Bold"/>
                <a:sym typeface="IBM Plex Sans Bold"/>
              </a:rPr>
              <a:t>1</a:t>
            </a:r>
          </a:p>
        </p:txBody>
      </p:sp>
      <p:sp>
        <p:nvSpPr>
          <p:cNvPr name="TextBox 29" id="29"/>
          <p:cNvSpPr txBox="true"/>
          <p:nvPr/>
        </p:nvSpPr>
        <p:spPr>
          <a:xfrm rot="0">
            <a:off x="7328942" y="5187636"/>
            <a:ext cx="434147" cy="411503"/>
          </a:xfrm>
          <a:prstGeom prst="rect">
            <a:avLst/>
          </a:prstGeom>
        </p:spPr>
        <p:txBody>
          <a:bodyPr anchor="t" rtlCol="false" tIns="0" lIns="0" bIns="0" rIns="0">
            <a:spAutoFit/>
          </a:bodyPr>
          <a:lstStyle/>
          <a:p>
            <a:pPr algn="ctr">
              <a:lnSpc>
                <a:spcPts val="3350"/>
              </a:lnSpc>
            </a:pPr>
            <a:r>
              <a:rPr lang="en-US" b="true" sz="2393" spc="-4">
                <a:solidFill>
                  <a:srgbClr val="000138"/>
                </a:solidFill>
                <a:latin typeface="IBM Plex Sans Bold"/>
                <a:ea typeface="IBM Plex Sans Bold"/>
                <a:cs typeface="IBM Plex Sans Bold"/>
                <a:sym typeface="IBM Plex Sans Bold"/>
              </a:rPr>
              <a:t>2</a:t>
            </a:r>
          </a:p>
        </p:txBody>
      </p:sp>
      <p:sp>
        <p:nvSpPr>
          <p:cNvPr name="TextBox 30" id="30"/>
          <p:cNvSpPr txBox="true"/>
          <p:nvPr/>
        </p:nvSpPr>
        <p:spPr>
          <a:xfrm rot="0">
            <a:off x="11190522" y="5187636"/>
            <a:ext cx="434147" cy="411503"/>
          </a:xfrm>
          <a:prstGeom prst="rect">
            <a:avLst/>
          </a:prstGeom>
        </p:spPr>
        <p:txBody>
          <a:bodyPr anchor="t" rtlCol="false" tIns="0" lIns="0" bIns="0" rIns="0">
            <a:spAutoFit/>
          </a:bodyPr>
          <a:lstStyle/>
          <a:p>
            <a:pPr algn="ctr">
              <a:lnSpc>
                <a:spcPts val="3350"/>
              </a:lnSpc>
            </a:pPr>
            <a:r>
              <a:rPr lang="en-US" b="true" sz="2393" spc="-4">
                <a:solidFill>
                  <a:srgbClr val="000138"/>
                </a:solidFill>
                <a:latin typeface="IBM Plex Sans Bold"/>
                <a:ea typeface="IBM Plex Sans Bold"/>
                <a:cs typeface="IBM Plex Sans Bold"/>
                <a:sym typeface="IBM Plex Sans Bold"/>
              </a:rPr>
              <a:t>3</a:t>
            </a:r>
          </a:p>
        </p:txBody>
      </p:sp>
      <p:sp>
        <p:nvSpPr>
          <p:cNvPr name="TextBox 31" id="31"/>
          <p:cNvSpPr txBox="true"/>
          <p:nvPr/>
        </p:nvSpPr>
        <p:spPr>
          <a:xfrm rot="0">
            <a:off x="13863684" y="5187636"/>
            <a:ext cx="2638032" cy="411503"/>
          </a:xfrm>
          <a:prstGeom prst="rect">
            <a:avLst/>
          </a:prstGeom>
        </p:spPr>
        <p:txBody>
          <a:bodyPr anchor="t" rtlCol="false" tIns="0" lIns="0" bIns="0" rIns="0">
            <a:spAutoFit/>
          </a:bodyPr>
          <a:lstStyle/>
          <a:p>
            <a:pPr algn="ctr">
              <a:lnSpc>
                <a:spcPts val="3350"/>
              </a:lnSpc>
            </a:pPr>
            <a:r>
              <a:rPr lang="en-US" b="true" sz="2393" spc="-4">
                <a:solidFill>
                  <a:srgbClr val="000138"/>
                </a:solidFill>
                <a:latin typeface="IBM Plex Sans Bold"/>
                <a:ea typeface="IBM Plex Sans Bold"/>
                <a:cs typeface="IBM Plex Sans Bold"/>
                <a:sym typeface="IBM Plex Sans Bold"/>
              </a:rPr>
              <a:t>₹30,000-₹60,000</a:t>
            </a:r>
          </a:p>
        </p:txBody>
      </p:sp>
      <p:sp>
        <p:nvSpPr>
          <p:cNvPr name="Freeform 32" id="32"/>
          <p:cNvSpPr/>
          <p:nvPr/>
        </p:nvSpPr>
        <p:spPr>
          <a:xfrm flipH="false" flipV="false" rot="0">
            <a:off x="10933279" y="-2217328"/>
            <a:ext cx="7802100" cy="7802100"/>
          </a:xfrm>
          <a:custGeom>
            <a:avLst/>
            <a:gdLst/>
            <a:ahLst/>
            <a:cxnLst/>
            <a:rect r="r" b="b" t="t" l="l"/>
            <a:pathLst>
              <a:path h="7802100" w="7802100">
                <a:moveTo>
                  <a:pt x="0" y="0"/>
                </a:moveTo>
                <a:lnTo>
                  <a:pt x="7802099" y="0"/>
                </a:lnTo>
                <a:lnTo>
                  <a:pt x="7802099" y="7802099"/>
                </a:lnTo>
                <a:lnTo>
                  <a:pt x="0" y="780209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grpSp>
        <p:nvGrpSpPr>
          <p:cNvPr name="Group 4" id="4"/>
          <p:cNvGrpSpPr/>
          <p:nvPr/>
        </p:nvGrpSpPr>
        <p:grpSpPr>
          <a:xfrm rot="0">
            <a:off x="723765" y="8584348"/>
            <a:ext cx="16840470" cy="1191307"/>
            <a:chOff x="0" y="0"/>
            <a:chExt cx="22453960" cy="1588409"/>
          </a:xfrm>
        </p:grpSpPr>
        <p:sp>
          <p:nvSpPr>
            <p:cNvPr name="Freeform 5" id="5"/>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6" id="6"/>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grpSp>
        <p:nvGrpSpPr>
          <p:cNvPr name="Group 7" id="7"/>
          <p:cNvGrpSpPr/>
          <p:nvPr/>
        </p:nvGrpSpPr>
        <p:grpSpPr>
          <a:xfrm rot="-10800000">
            <a:off x="723765" y="643085"/>
            <a:ext cx="16840470" cy="1191307"/>
            <a:chOff x="0" y="0"/>
            <a:chExt cx="22453960" cy="1588409"/>
          </a:xfrm>
        </p:grpSpPr>
        <p:sp>
          <p:nvSpPr>
            <p:cNvPr name="Freeform 8" id="8"/>
            <p:cNvSpPr/>
            <p:nvPr/>
          </p:nvSpPr>
          <p:spPr>
            <a:xfrm flipH="false" flipV="false" rot="0">
              <a:off x="0" y="0"/>
              <a:ext cx="13540673" cy="1588409"/>
            </a:xfrm>
            <a:custGeom>
              <a:avLst/>
              <a:gdLst/>
              <a:ahLst/>
              <a:cxnLst/>
              <a:rect r="r" b="b" t="t" l="l"/>
              <a:pathLst>
                <a:path h="1588409" w="13540673">
                  <a:moveTo>
                    <a:pt x="0" y="0"/>
                  </a:moveTo>
                  <a:lnTo>
                    <a:pt x="13540673" y="0"/>
                  </a:lnTo>
                  <a:lnTo>
                    <a:pt x="13540673" y="1588409"/>
                  </a:lnTo>
                  <a:lnTo>
                    <a:pt x="0" y="1588409"/>
                  </a:lnTo>
                  <a:lnTo>
                    <a:pt x="0" y="0"/>
                  </a:lnTo>
                  <a:close/>
                </a:path>
              </a:pathLst>
            </a:custGeom>
            <a:blipFill>
              <a:blip r:embed="rId3">
                <a:extLst>
                  <a:ext uri="{96DAC541-7B7A-43D3-8B79-37D633B846F1}">
                    <asvg:svgBlip xmlns:asvg="http://schemas.microsoft.com/office/drawing/2016/SVG/main" r:embed="rId4"/>
                  </a:ext>
                </a:extLst>
              </a:blip>
              <a:stretch>
                <a:fillRect l="0" t="-551176" r="-13856" b="0"/>
              </a:stretch>
            </a:blipFill>
          </p:spPr>
        </p:sp>
        <p:sp>
          <p:nvSpPr>
            <p:cNvPr name="Freeform 9" id="9"/>
            <p:cNvSpPr/>
            <p:nvPr/>
          </p:nvSpPr>
          <p:spPr>
            <a:xfrm flipH="false" flipV="false" rot="0">
              <a:off x="12442195" y="276852"/>
              <a:ext cx="10011765" cy="1311557"/>
            </a:xfrm>
            <a:custGeom>
              <a:avLst/>
              <a:gdLst/>
              <a:ahLst/>
              <a:cxnLst/>
              <a:rect r="r" b="b" t="t" l="l"/>
              <a:pathLst>
                <a:path h="1311557" w="10011765">
                  <a:moveTo>
                    <a:pt x="0" y="0"/>
                  </a:moveTo>
                  <a:lnTo>
                    <a:pt x="10011765" y="0"/>
                  </a:lnTo>
                  <a:lnTo>
                    <a:pt x="10011765" y="1311557"/>
                  </a:lnTo>
                  <a:lnTo>
                    <a:pt x="0" y="1311557"/>
                  </a:lnTo>
                  <a:lnTo>
                    <a:pt x="0" y="0"/>
                  </a:lnTo>
                  <a:close/>
                </a:path>
              </a:pathLst>
            </a:custGeom>
            <a:blipFill>
              <a:blip r:embed="rId3">
                <a:extLst>
                  <a:ext uri="{96DAC541-7B7A-43D3-8B79-37D633B846F1}">
                    <asvg:svgBlip xmlns:asvg="http://schemas.microsoft.com/office/drawing/2016/SVG/main" r:embed="rId4"/>
                  </a:ext>
                </a:extLst>
              </a:blip>
              <a:stretch>
                <a:fillRect l="-53987" t="-688630" r="0" b="0"/>
              </a:stretch>
            </a:blipFill>
          </p:spPr>
        </p:sp>
      </p:grpSp>
      <p:sp>
        <p:nvSpPr>
          <p:cNvPr name="Freeform 10" id="10"/>
          <p:cNvSpPr/>
          <p:nvPr/>
        </p:nvSpPr>
        <p:spPr>
          <a:xfrm flipH="true" flipV="false" rot="0">
            <a:off x="1385707" y="9017057"/>
            <a:ext cx="2745489" cy="454254"/>
          </a:xfrm>
          <a:custGeom>
            <a:avLst/>
            <a:gdLst/>
            <a:ahLst/>
            <a:cxnLst/>
            <a:rect r="r" b="b" t="t" l="l"/>
            <a:pathLst>
              <a:path h="454254" w="2745489">
                <a:moveTo>
                  <a:pt x="2745489" y="0"/>
                </a:moveTo>
                <a:lnTo>
                  <a:pt x="0" y="0"/>
                </a:lnTo>
                <a:lnTo>
                  <a:pt x="0" y="454254"/>
                </a:lnTo>
                <a:lnTo>
                  <a:pt x="2745489" y="454254"/>
                </a:lnTo>
                <a:lnTo>
                  <a:pt x="27454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4083045" y="1105388"/>
            <a:ext cx="2745489" cy="454254"/>
          </a:xfrm>
          <a:custGeom>
            <a:avLst/>
            <a:gdLst/>
            <a:ahLst/>
            <a:cxnLst/>
            <a:rect r="r" b="b" t="t" l="l"/>
            <a:pathLst>
              <a:path h="454254" w="2745489">
                <a:moveTo>
                  <a:pt x="0" y="0"/>
                </a:moveTo>
                <a:lnTo>
                  <a:pt x="2745489" y="0"/>
                </a:lnTo>
                <a:lnTo>
                  <a:pt x="2745489" y="454254"/>
                </a:lnTo>
                <a:lnTo>
                  <a:pt x="0" y="45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2457469" y="2096217"/>
            <a:ext cx="3497860" cy="3261755"/>
          </a:xfrm>
          <a:custGeom>
            <a:avLst/>
            <a:gdLst/>
            <a:ahLst/>
            <a:cxnLst/>
            <a:rect r="r" b="b" t="t" l="l"/>
            <a:pathLst>
              <a:path h="3261755" w="3497860">
                <a:moveTo>
                  <a:pt x="0" y="0"/>
                </a:moveTo>
                <a:lnTo>
                  <a:pt x="3497861" y="0"/>
                </a:lnTo>
                <a:lnTo>
                  <a:pt x="3497861" y="3261755"/>
                </a:lnTo>
                <a:lnTo>
                  <a:pt x="0" y="3261755"/>
                </a:lnTo>
                <a:lnTo>
                  <a:pt x="0" y="0"/>
                </a:lnTo>
                <a:close/>
              </a:path>
            </a:pathLst>
          </a:custGeom>
          <a:blipFill>
            <a:blip r:embed="rId7"/>
            <a:stretch>
              <a:fillRect l="0" t="0" r="0" b="0"/>
            </a:stretch>
          </a:blipFill>
        </p:spPr>
      </p:sp>
      <p:sp>
        <p:nvSpPr>
          <p:cNvPr name="TextBox 13" id="13"/>
          <p:cNvSpPr txBox="true"/>
          <p:nvPr/>
        </p:nvSpPr>
        <p:spPr>
          <a:xfrm rot="0">
            <a:off x="1028700" y="2901280"/>
            <a:ext cx="10336660" cy="1461353"/>
          </a:xfrm>
          <a:prstGeom prst="rect">
            <a:avLst/>
          </a:prstGeom>
        </p:spPr>
        <p:txBody>
          <a:bodyPr anchor="t" rtlCol="false" tIns="0" lIns="0" bIns="0" rIns="0">
            <a:spAutoFit/>
          </a:bodyPr>
          <a:lstStyle/>
          <a:p>
            <a:pPr algn="l">
              <a:lnSpc>
                <a:spcPts val="10568"/>
              </a:lnSpc>
            </a:pPr>
            <a:r>
              <a:rPr lang="en-US" sz="11742" b="true">
                <a:solidFill>
                  <a:srgbClr val="39D5FF"/>
                </a:solidFill>
                <a:latin typeface="Bebas Neue Bold"/>
                <a:ea typeface="Bebas Neue Bold"/>
                <a:cs typeface="Bebas Neue Bold"/>
                <a:sym typeface="Bebas Neue Bold"/>
              </a:rPr>
              <a:t>Proposed Solution</a:t>
            </a:r>
          </a:p>
        </p:txBody>
      </p:sp>
      <p:grpSp>
        <p:nvGrpSpPr>
          <p:cNvPr name="Group 14" id="14"/>
          <p:cNvGrpSpPr/>
          <p:nvPr/>
        </p:nvGrpSpPr>
        <p:grpSpPr>
          <a:xfrm rot="0">
            <a:off x="392852" y="5372282"/>
            <a:ext cx="5561224" cy="2577975"/>
            <a:chOff x="0" y="0"/>
            <a:chExt cx="7414965" cy="3437300"/>
          </a:xfrm>
        </p:grpSpPr>
        <p:sp>
          <p:nvSpPr>
            <p:cNvPr name="Freeform 15" id="15"/>
            <p:cNvSpPr/>
            <p:nvPr/>
          </p:nvSpPr>
          <p:spPr>
            <a:xfrm flipH="false" flipV="false" rot="0">
              <a:off x="0" y="285899"/>
              <a:ext cx="654176" cy="654176"/>
            </a:xfrm>
            <a:custGeom>
              <a:avLst/>
              <a:gdLst/>
              <a:ahLst/>
              <a:cxnLst/>
              <a:rect r="r" b="b" t="t" l="l"/>
              <a:pathLst>
                <a:path h="654176" w="654176">
                  <a:moveTo>
                    <a:pt x="0" y="0"/>
                  </a:moveTo>
                  <a:lnTo>
                    <a:pt x="654176" y="0"/>
                  </a:lnTo>
                  <a:lnTo>
                    <a:pt x="654176" y="654176"/>
                  </a:lnTo>
                  <a:lnTo>
                    <a:pt x="0" y="6541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0" y="1577809"/>
              <a:ext cx="5665515" cy="1859491"/>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The smart pump uses data from soil moisture, weather conditions, and other environmental factors to make informed decisions about irrigation.</a:t>
              </a:r>
            </a:p>
          </p:txBody>
        </p:sp>
        <p:sp>
          <p:nvSpPr>
            <p:cNvPr name="TextBox 17" id="17"/>
            <p:cNvSpPr txBox="true"/>
            <p:nvPr/>
          </p:nvSpPr>
          <p:spPr>
            <a:xfrm rot="0">
              <a:off x="961004" y="-66675"/>
              <a:ext cx="6453961" cy="1292649"/>
            </a:xfrm>
            <a:prstGeom prst="rect">
              <a:avLst/>
            </a:prstGeom>
          </p:spPr>
          <p:txBody>
            <a:bodyPr anchor="t" rtlCol="false" tIns="0" lIns="0" bIns="0" rIns="0">
              <a:spAutoFit/>
            </a:bodyPr>
            <a:lstStyle/>
            <a:p>
              <a:pPr algn="l">
                <a:lnSpc>
                  <a:spcPts val="3919"/>
                </a:lnSpc>
              </a:pPr>
              <a:r>
                <a:rPr lang="en-US" sz="2799" b="true">
                  <a:solidFill>
                    <a:srgbClr val="CBF4FF"/>
                  </a:solidFill>
                  <a:latin typeface="Lato Bold"/>
                  <a:ea typeface="Lato Bold"/>
                  <a:cs typeface="Lato Bold"/>
                  <a:sym typeface="Lato Bold"/>
                </a:rPr>
                <a:t>REAL-TIME DATA UTILIZATION</a:t>
              </a:r>
            </a:p>
          </p:txBody>
        </p:sp>
      </p:grpSp>
      <p:sp>
        <p:nvSpPr>
          <p:cNvPr name="Freeform 18" id="18"/>
          <p:cNvSpPr/>
          <p:nvPr/>
        </p:nvSpPr>
        <p:spPr>
          <a:xfrm flipH="false" flipV="false" rot="0">
            <a:off x="1385707" y="977423"/>
            <a:ext cx="4105390" cy="582219"/>
          </a:xfrm>
          <a:custGeom>
            <a:avLst/>
            <a:gdLst/>
            <a:ahLst/>
            <a:cxnLst/>
            <a:rect r="r" b="b" t="t" l="l"/>
            <a:pathLst>
              <a:path h="582219" w="4105390">
                <a:moveTo>
                  <a:pt x="0" y="0"/>
                </a:moveTo>
                <a:lnTo>
                  <a:pt x="4105389" y="0"/>
                </a:lnTo>
                <a:lnTo>
                  <a:pt x="4105389" y="582219"/>
                </a:lnTo>
                <a:lnTo>
                  <a:pt x="0" y="5822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4827656" y="7832720"/>
            <a:ext cx="4249136" cy="1758950"/>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Utilizing AI algorithms, the system autonomously determines when to turn the pump ON or OFF, ensuring optimal watering based on actual needs.</a:t>
            </a:r>
          </a:p>
        </p:txBody>
      </p:sp>
      <p:sp>
        <p:nvSpPr>
          <p:cNvPr name="TextBox 20" id="20"/>
          <p:cNvSpPr txBox="true"/>
          <p:nvPr/>
        </p:nvSpPr>
        <p:spPr>
          <a:xfrm rot="0">
            <a:off x="4827656" y="6594683"/>
            <a:ext cx="4840471" cy="986155"/>
          </a:xfrm>
          <a:prstGeom prst="rect">
            <a:avLst/>
          </a:prstGeom>
        </p:spPr>
        <p:txBody>
          <a:bodyPr anchor="t" rtlCol="false" tIns="0" lIns="0" bIns="0" rIns="0">
            <a:spAutoFit/>
          </a:bodyPr>
          <a:lstStyle/>
          <a:p>
            <a:pPr algn="l">
              <a:lnSpc>
                <a:spcPts val="3919"/>
              </a:lnSpc>
            </a:pPr>
            <a:r>
              <a:rPr lang="en-US" sz="2799" b="true">
                <a:solidFill>
                  <a:srgbClr val="CBF4FF"/>
                </a:solidFill>
                <a:latin typeface="Lato Bold"/>
                <a:ea typeface="Lato Bold"/>
                <a:cs typeface="Lato Bold"/>
                <a:sym typeface="Lato Bold"/>
              </a:rPr>
              <a:t>AUTOMATED DECISION-MAKING</a:t>
            </a:r>
          </a:p>
        </p:txBody>
      </p:sp>
      <p:sp>
        <p:nvSpPr>
          <p:cNvPr name="Freeform 21" id="21"/>
          <p:cNvSpPr/>
          <p:nvPr/>
        </p:nvSpPr>
        <p:spPr>
          <a:xfrm flipH="false" flipV="false" rot="0">
            <a:off x="9282040" y="5586795"/>
            <a:ext cx="490632" cy="490632"/>
          </a:xfrm>
          <a:custGeom>
            <a:avLst/>
            <a:gdLst/>
            <a:ahLst/>
            <a:cxnLst/>
            <a:rect r="r" b="b" t="t" l="l"/>
            <a:pathLst>
              <a:path h="490632" w="490632">
                <a:moveTo>
                  <a:pt x="0" y="0"/>
                </a:moveTo>
                <a:lnTo>
                  <a:pt x="490632" y="0"/>
                </a:lnTo>
                <a:lnTo>
                  <a:pt x="490632" y="490632"/>
                </a:lnTo>
                <a:lnTo>
                  <a:pt x="0" y="4906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9282040" y="6191308"/>
            <a:ext cx="4249136" cy="1758950"/>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The system can tailor water delivery based on specific crops and their growth stages, ensuring that each plant receives the appropriate amount of water.</a:t>
            </a:r>
          </a:p>
        </p:txBody>
      </p:sp>
      <p:sp>
        <p:nvSpPr>
          <p:cNvPr name="TextBox 23" id="23"/>
          <p:cNvSpPr txBox="true"/>
          <p:nvPr/>
        </p:nvSpPr>
        <p:spPr>
          <a:xfrm rot="0">
            <a:off x="9980084" y="5586572"/>
            <a:ext cx="4840471" cy="490855"/>
          </a:xfrm>
          <a:prstGeom prst="rect">
            <a:avLst/>
          </a:prstGeom>
        </p:spPr>
        <p:txBody>
          <a:bodyPr anchor="t" rtlCol="false" tIns="0" lIns="0" bIns="0" rIns="0">
            <a:spAutoFit/>
          </a:bodyPr>
          <a:lstStyle/>
          <a:p>
            <a:pPr algn="l">
              <a:lnSpc>
                <a:spcPts val="3919"/>
              </a:lnSpc>
            </a:pPr>
            <a:r>
              <a:rPr lang="en-US" sz="2799" b="true">
                <a:solidFill>
                  <a:srgbClr val="CBF4FF"/>
                </a:solidFill>
                <a:latin typeface="Lato Bold"/>
                <a:ea typeface="Lato Bold"/>
                <a:cs typeface="Lato Bold"/>
                <a:sym typeface="Lato Bold"/>
              </a:rPr>
              <a:t>ADAPTABILITY</a:t>
            </a:r>
          </a:p>
        </p:txBody>
      </p:sp>
      <p:sp>
        <p:nvSpPr>
          <p:cNvPr name="TextBox 24" id="24"/>
          <p:cNvSpPr txBox="true"/>
          <p:nvPr/>
        </p:nvSpPr>
        <p:spPr>
          <a:xfrm rot="0">
            <a:off x="13614101" y="7832720"/>
            <a:ext cx="4249136" cy="1406525"/>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A dashboard allows farmers to monitor real-time sensor data and receive alerts, making it easy to control irrigation remotely.</a:t>
            </a:r>
          </a:p>
        </p:txBody>
      </p:sp>
      <p:sp>
        <p:nvSpPr>
          <p:cNvPr name="TextBox 25" id="25"/>
          <p:cNvSpPr txBox="true"/>
          <p:nvPr/>
        </p:nvSpPr>
        <p:spPr>
          <a:xfrm rot="0">
            <a:off x="13614101" y="6594683"/>
            <a:ext cx="4567965" cy="986155"/>
          </a:xfrm>
          <a:prstGeom prst="rect">
            <a:avLst/>
          </a:prstGeom>
        </p:spPr>
        <p:txBody>
          <a:bodyPr anchor="t" rtlCol="false" tIns="0" lIns="0" bIns="0" rIns="0">
            <a:spAutoFit/>
          </a:bodyPr>
          <a:lstStyle/>
          <a:p>
            <a:pPr algn="l">
              <a:lnSpc>
                <a:spcPts val="3919"/>
              </a:lnSpc>
            </a:pPr>
            <a:r>
              <a:rPr lang="en-US" sz="2799" b="true">
                <a:solidFill>
                  <a:srgbClr val="CBF4FF"/>
                </a:solidFill>
                <a:latin typeface="Lato Bold"/>
                <a:ea typeface="Lato Bold"/>
                <a:cs typeface="Lato Bold"/>
                <a:sym typeface="Lato Bold"/>
              </a:rPr>
              <a:t>USER-FRIENDLY INTERFACE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TextBox 4" id="4"/>
          <p:cNvSpPr txBox="true"/>
          <p:nvPr/>
        </p:nvSpPr>
        <p:spPr>
          <a:xfrm rot="0">
            <a:off x="479829" y="497012"/>
            <a:ext cx="11880306" cy="1377702"/>
          </a:xfrm>
          <a:prstGeom prst="rect">
            <a:avLst/>
          </a:prstGeom>
        </p:spPr>
        <p:txBody>
          <a:bodyPr anchor="t" rtlCol="false" tIns="0" lIns="0" bIns="0" rIns="0">
            <a:spAutoFit/>
          </a:bodyPr>
          <a:lstStyle/>
          <a:p>
            <a:pPr algn="l">
              <a:lnSpc>
                <a:spcPts val="9963"/>
              </a:lnSpc>
            </a:pPr>
            <a:r>
              <a:rPr lang="en-US" sz="11070" b="true">
                <a:solidFill>
                  <a:srgbClr val="39D5FF"/>
                </a:solidFill>
                <a:latin typeface="Bebas Neue Bold"/>
                <a:ea typeface="Bebas Neue Bold"/>
                <a:cs typeface="Bebas Neue Bold"/>
                <a:sym typeface="Bebas Neue Bold"/>
              </a:rPr>
              <a:t>Architecture Overview</a:t>
            </a:r>
          </a:p>
        </p:txBody>
      </p:sp>
      <p:sp>
        <p:nvSpPr>
          <p:cNvPr name="TextBox 5" id="5"/>
          <p:cNvSpPr txBox="true"/>
          <p:nvPr/>
        </p:nvSpPr>
        <p:spPr>
          <a:xfrm rot="0">
            <a:off x="479829" y="1827088"/>
            <a:ext cx="6515888" cy="701675"/>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The AI-Driven Smart Pump system comprises several key components that work together to optimize irrigation</a:t>
            </a:r>
          </a:p>
        </p:txBody>
      </p:sp>
      <p:sp>
        <p:nvSpPr>
          <p:cNvPr name="TextBox 6" id="6"/>
          <p:cNvSpPr txBox="true"/>
          <p:nvPr/>
        </p:nvSpPr>
        <p:spPr>
          <a:xfrm rot="0">
            <a:off x="301783" y="3014571"/>
            <a:ext cx="8173634" cy="3111500"/>
          </a:xfrm>
          <a:prstGeom prst="rect">
            <a:avLst/>
          </a:prstGeom>
        </p:spPr>
        <p:txBody>
          <a:bodyPr anchor="t" rtlCol="false" tIns="0" lIns="0" bIns="0" rIns="0">
            <a:spAutoFit/>
          </a:bodyPr>
          <a:lstStyle/>
          <a:p>
            <a:pPr algn="l">
              <a:lnSpc>
                <a:spcPts val="3100"/>
              </a:lnSpc>
            </a:pPr>
            <a:r>
              <a:rPr lang="en-US" sz="2000">
                <a:solidFill>
                  <a:srgbClr val="CBF4FF"/>
                </a:solidFill>
                <a:latin typeface="Lato"/>
                <a:ea typeface="Lato"/>
                <a:cs typeface="Lato"/>
                <a:sym typeface="Lato"/>
              </a:rPr>
              <a:t>Sensors</a:t>
            </a:r>
          </a:p>
          <a:p>
            <a:pPr algn="l">
              <a:lnSpc>
                <a:spcPts val="3100"/>
              </a:lnSpc>
            </a:pPr>
          </a:p>
          <a:p>
            <a:pPr algn="l" marL="431802" indent="-215901" lvl="1">
              <a:lnSpc>
                <a:spcPts val="3100"/>
              </a:lnSpc>
              <a:buFont typeface="Arial"/>
              <a:buChar char="•"/>
            </a:pPr>
            <a:r>
              <a:rPr lang="en-US" sz="2000">
                <a:solidFill>
                  <a:srgbClr val="CBF4FF"/>
                </a:solidFill>
                <a:latin typeface="Lato"/>
                <a:ea typeface="Lato"/>
                <a:cs typeface="Lato"/>
                <a:sym typeface="Lato"/>
              </a:rPr>
              <a:t>Soil Moisture Sensors: Measure the moisture content in the soil.</a:t>
            </a:r>
          </a:p>
          <a:p>
            <a:pPr algn="l" marL="431802" indent="-215901" lvl="1">
              <a:lnSpc>
                <a:spcPts val="3100"/>
              </a:lnSpc>
              <a:buFont typeface="Arial"/>
              <a:buChar char="•"/>
            </a:pPr>
            <a:r>
              <a:rPr lang="en-US" sz="2000">
                <a:solidFill>
                  <a:srgbClr val="CBF4FF"/>
                </a:solidFill>
                <a:latin typeface="Lato"/>
                <a:ea typeface="Lato"/>
                <a:cs typeface="Lato"/>
                <a:sym typeface="Lato"/>
              </a:rPr>
              <a:t>Weather Sensors: Gather data on temperature, humidity, and precipitation.</a:t>
            </a:r>
          </a:p>
          <a:p>
            <a:pPr algn="l" marL="431802" indent="-215901" lvl="1">
              <a:lnSpc>
                <a:spcPts val="3100"/>
              </a:lnSpc>
              <a:buFont typeface="Arial"/>
              <a:buChar char="•"/>
            </a:pPr>
            <a:r>
              <a:rPr lang="en-US" sz="2000">
                <a:solidFill>
                  <a:srgbClr val="CBF4FF"/>
                </a:solidFill>
                <a:latin typeface="Lato"/>
                <a:ea typeface="Lato"/>
                <a:cs typeface="Lato"/>
                <a:sym typeface="Lato"/>
              </a:rPr>
              <a:t>Water Quality Sensors: Monitor pH and turbidity to ensure suitable irrigation water.</a:t>
            </a:r>
          </a:p>
          <a:p>
            <a:pPr algn="l">
              <a:lnSpc>
                <a:spcPts val="3100"/>
              </a:lnSpc>
            </a:pPr>
          </a:p>
        </p:txBody>
      </p:sp>
      <p:sp>
        <p:nvSpPr>
          <p:cNvPr name="TextBox 7" id="7"/>
          <p:cNvSpPr txBox="true"/>
          <p:nvPr/>
        </p:nvSpPr>
        <p:spPr>
          <a:xfrm rot="0">
            <a:off x="9517134" y="3518988"/>
            <a:ext cx="8173634" cy="2463800"/>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Data Processing Unit</a:t>
            </a:r>
          </a:p>
          <a:p>
            <a:pPr algn="l">
              <a:lnSpc>
                <a:spcPts val="2800"/>
              </a:lnSpc>
            </a:pPr>
          </a:p>
          <a:p>
            <a:pPr algn="l" marL="431802" indent="-215901" lvl="1">
              <a:lnSpc>
                <a:spcPts val="2800"/>
              </a:lnSpc>
              <a:buFont typeface="Arial"/>
              <a:buChar char="•"/>
            </a:pPr>
            <a:r>
              <a:rPr lang="en-US" sz="2000">
                <a:solidFill>
                  <a:srgbClr val="CBF4FF"/>
                </a:solidFill>
                <a:latin typeface="Lato"/>
                <a:ea typeface="Lato"/>
                <a:cs typeface="Lato"/>
                <a:sym typeface="Lato"/>
              </a:rPr>
              <a:t>Collects data from sensors and processes it to determine irrigation needs.</a:t>
            </a:r>
          </a:p>
          <a:p>
            <a:pPr algn="l" marL="431802" indent="-215901" lvl="1">
              <a:lnSpc>
                <a:spcPts val="2800"/>
              </a:lnSpc>
              <a:buFont typeface="Arial"/>
              <a:buChar char="•"/>
            </a:pPr>
            <a:r>
              <a:rPr lang="en-US" sz="2000">
                <a:solidFill>
                  <a:srgbClr val="CBF4FF"/>
                </a:solidFill>
                <a:latin typeface="Lato"/>
                <a:ea typeface="Lato"/>
                <a:cs typeface="Lato"/>
                <a:sym typeface="Lato"/>
              </a:rPr>
              <a:t>Us</a:t>
            </a:r>
            <a:r>
              <a:rPr lang="en-US" sz="2000">
                <a:solidFill>
                  <a:srgbClr val="CBF4FF"/>
                </a:solidFill>
                <a:latin typeface="Lato"/>
                <a:ea typeface="Lato"/>
                <a:cs typeface="Lato"/>
                <a:sym typeface="Lato"/>
              </a:rPr>
              <a:t>es machine learning algorithms to analyze historical and real-time data.</a:t>
            </a:r>
          </a:p>
          <a:p>
            <a:pPr algn="l">
              <a:lnSpc>
                <a:spcPts val="2800"/>
              </a:lnSpc>
            </a:pPr>
          </a:p>
        </p:txBody>
      </p:sp>
      <p:sp>
        <p:nvSpPr>
          <p:cNvPr name="TextBox 8" id="8"/>
          <p:cNvSpPr txBox="true"/>
          <p:nvPr/>
        </p:nvSpPr>
        <p:spPr>
          <a:xfrm rot="0">
            <a:off x="301783" y="6078445"/>
            <a:ext cx="8173634" cy="2816225"/>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AI Model</a:t>
            </a:r>
          </a:p>
          <a:p>
            <a:pPr algn="l">
              <a:lnSpc>
                <a:spcPts val="2800"/>
              </a:lnSpc>
            </a:pPr>
          </a:p>
          <a:p>
            <a:pPr algn="l" marL="431802" indent="-215901" lvl="1">
              <a:lnSpc>
                <a:spcPts val="2800"/>
              </a:lnSpc>
              <a:buFont typeface="Arial"/>
              <a:buChar char="•"/>
            </a:pPr>
            <a:r>
              <a:rPr lang="en-US" sz="2000">
                <a:solidFill>
                  <a:srgbClr val="CBF4FF"/>
                </a:solidFill>
                <a:latin typeface="Lato"/>
                <a:ea typeface="Lato"/>
                <a:cs typeface="Lato"/>
                <a:sym typeface="Lato"/>
              </a:rPr>
              <a:t>Predicts whether the pump should be ON or OFF based on processed data.</a:t>
            </a:r>
          </a:p>
          <a:p>
            <a:pPr algn="l" marL="431802" indent="-215901" lvl="1">
              <a:lnSpc>
                <a:spcPts val="2800"/>
              </a:lnSpc>
              <a:buFont typeface="Arial"/>
              <a:buChar char="•"/>
            </a:pPr>
            <a:r>
              <a:rPr lang="en-US" sz="2000">
                <a:solidFill>
                  <a:srgbClr val="CBF4FF"/>
                </a:solidFill>
                <a:latin typeface="Lato"/>
                <a:ea typeface="Lato"/>
                <a:cs typeface="Lato"/>
                <a:sym typeface="Lato"/>
              </a:rPr>
              <a:t>Continuously learns from new data to improve accuracy and efficiency.</a:t>
            </a:r>
          </a:p>
          <a:p>
            <a:pPr algn="l">
              <a:lnSpc>
                <a:spcPts val="2800"/>
              </a:lnSpc>
            </a:pPr>
          </a:p>
          <a:p>
            <a:pPr algn="l">
              <a:lnSpc>
                <a:spcPts val="2800"/>
              </a:lnSpc>
            </a:pPr>
          </a:p>
        </p:txBody>
      </p:sp>
      <p:sp>
        <p:nvSpPr>
          <p:cNvPr name="TextBox 9" id="9"/>
          <p:cNvSpPr txBox="true"/>
          <p:nvPr/>
        </p:nvSpPr>
        <p:spPr>
          <a:xfrm rot="0">
            <a:off x="9358172" y="6430870"/>
            <a:ext cx="8173634" cy="2111375"/>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Automated Valve Control</a:t>
            </a:r>
          </a:p>
          <a:p>
            <a:pPr algn="l">
              <a:lnSpc>
                <a:spcPts val="2800"/>
              </a:lnSpc>
            </a:pPr>
          </a:p>
          <a:p>
            <a:pPr algn="l">
              <a:lnSpc>
                <a:spcPts val="2800"/>
              </a:lnSpc>
            </a:pPr>
            <a:r>
              <a:rPr lang="en-US" sz="2000">
                <a:solidFill>
                  <a:srgbClr val="CBF4FF"/>
                </a:solidFill>
                <a:latin typeface="Lato"/>
                <a:ea typeface="Lato"/>
                <a:cs typeface="Lato"/>
                <a:sym typeface="Lato"/>
              </a:rPr>
              <a:t>Controls the water flow based on the AI's decisions, ensuring precise irrigation.</a:t>
            </a:r>
          </a:p>
          <a:p>
            <a:pPr algn="l">
              <a:lnSpc>
                <a:spcPts val="2800"/>
              </a:lnSpc>
            </a:pPr>
          </a:p>
          <a:p>
            <a:pPr algn="l">
              <a:lnSpc>
                <a:spcPts val="2800"/>
              </a:lnSpc>
            </a:pPr>
          </a:p>
        </p:txBody>
      </p:sp>
      <p:sp>
        <p:nvSpPr>
          <p:cNvPr name="TextBox 10" id="10"/>
          <p:cNvSpPr txBox="true"/>
          <p:nvPr/>
        </p:nvSpPr>
        <p:spPr>
          <a:xfrm rot="0">
            <a:off x="4671421" y="8371839"/>
            <a:ext cx="8173634" cy="2463800"/>
          </a:xfrm>
          <a:prstGeom prst="rect">
            <a:avLst/>
          </a:prstGeom>
        </p:spPr>
        <p:txBody>
          <a:bodyPr anchor="t" rtlCol="false" tIns="0" lIns="0" bIns="0" rIns="0">
            <a:spAutoFit/>
          </a:bodyPr>
          <a:lstStyle/>
          <a:p>
            <a:pPr algn="l">
              <a:lnSpc>
                <a:spcPts val="2800"/>
              </a:lnSpc>
            </a:pPr>
            <a:r>
              <a:rPr lang="en-US" sz="2000">
                <a:solidFill>
                  <a:srgbClr val="CBF4FF"/>
                </a:solidFill>
                <a:latin typeface="Lato"/>
                <a:ea typeface="Lato"/>
                <a:cs typeface="Lato"/>
                <a:sym typeface="Lato"/>
              </a:rPr>
              <a:t>Frontend Dashboard</a:t>
            </a:r>
          </a:p>
          <a:p>
            <a:pPr algn="l">
              <a:lnSpc>
                <a:spcPts val="2800"/>
              </a:lnSpc>
            </a:pPr>
          </a:p>
          <a:p>
            <a:pPr algn="l" marL="431802" indent="-215901" lvl="1">
              <a:lnSpc>
                <a:spcPts val="2800"/>
              </a:lnSpc>
              <a:buFont typeface="Arial"/>
              <a:buChar char="•"/>
            </a:pPr>
            <a:r>
              <a:rPr lang="en-US" sz="2000">
                <a:solidFill>
                  <a:srgbClr val="CBF4FF"/>
                </a:solidFill>
                <a:latin typeface="Lato"/>
                <a:ea typeface="Lato"/>
                <a:cs typeface="Lato"/>
                <a:sym typeface="Lato"/>
              </a:rPr>
              <a:t>User interface for real-time monitoring and control of the irrigation system.</a:t>
            </a:r>
          </a:p>
          <a:p>
            <a:pPr algn="l" marL="431802" indent="-215901" lvl="1">
              <a:lnSpc>
                <a:spcPts val="2800"/>
              </a:lnSpc>
              <a:buFont typeface="Arial"/>
              <a:buChar char="•"/>
            </a:pPr>
            <a:r>
              <a:rPr lang="en-US" sz="2000">
                <a:solidFill>
                  <a:srgbClr val="CBF4FF"/>
                </a:solidFill>
                <a:latin typeface="Lato"/>
                <a:ea typeface="Lato"/>
                <a:cs typeface="Lato"/>
                <a:sym typeface="Lato"/>
              </a:rPr>
              <a:t>Displays sensor readings, pump status, and provides alerts.</a:t>
            </a:r>
          </a:p>
          <a:p>
            <a:pPr algn="l">
              <a:lnSpc>
                <a:spcPts val="2800"/>
              </a:lnSpc>
            </a:pPr>
          </a:p>
          <a:p>
            <a:pPr algn="l">
              <a:lnSpc>
                <a:spcPts val="2800"/>
              </a:lnSpc>
            </a:pPr>
          </a:p>
        </p:txBody>
      </p:sp>
      <p:sp>
        <p:nvSpPr>
          <p:cNvPr name="Freeform 11" id="11"/>
          <p:cNvSpPr/>
          <p:nvPr/>
        </p:nvSpPr>
        <p:spPr>
          <a:xfrm flipH="false" flipV="false" rot="0">
            <a:off x="7310063" y="1633215"/>
            <a:ext cx="10900245" cy="1657746"/>
          </a:xfrm>
          <a:custGeom>
            <a:avLst/>
            <a:gdLst/>
            <a:ahLst/>
            <a:cxnLst/>
            <a:rect r="r" b="b" t="t" l="l"/>
            <a:pathLst>
              <a:path h="1657746" w="10900245">
                <a:moveTo>
                  <a:pt x="0" y="0"/>
                </a:moveTo>
                <a:lnTo>
                  <a:pt x="10900245" y="0"/>
                </a:lnTo>
                <a:lnTo>
                  <a:pt x="10900245" y="1657746"/>
                </a:lnTo>
                <a:lnTo>
                  <a:pt x="0" y="1657746"/>
                </a:lnTo>
                <a:lnTo>
                  <a:pt x="0" y="0"/>
                </a:lnTo>
                <a:close/>
              </a:path>
            </a:pathLst>
          </a:custGeom>
          <a:blipFill>
            <a:blip r:embed="rId3"/>
            <a:stretch>
              <a:fillRect l="0" t="-77685" r="-44583" b="-31099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alphaModFix amt="58000"/>
            </a:blip>
            <a:srcRect l="14444" t="0" r="14444" b="0"/>
            <a:stretch>
              <a:fillRect/>
            </a:stretch>
          </p:blipFill>
          <p:spPr>
            <a:xfrm flipH="false" flipV="false">
              <a:off x="0" y="0"/>
              <a:ext cx="24384000" cy="13716000"/>
            </a:xfrm>
            <a:prstGeom prst="rect">
              <a:avLst/>
            </a:prstGeom>
          </p:spPr>
        </p:pic>
      </p:grpSp>
      <p:sp>
        <p:nvSpPr>
          <p:cNvPr name="Freeform 4" id="4"/>
          <p:cNvSpPr/>
          <p:nvPr/>
        </p:nvSpPr>
        <p:spPr>
          <a:xfrm flipH="false" flipV="false" rot="0">
            <a:off x="12519975" y="2555667"/>
            <a:ext cx="5381974" cy="5175665"/>
          </a:xfrm>
          <a:custGeom>
            <a:avLst/>
            <a:gdLst/>
            <a:ahLst/>
            <a:cxnLst/>
            <a:rect r="r" b="b" t="t" l="l"/>
            <a:pathLst>
              <a:path h="5175665" w="5381974">
                <a:moveTo>
                  <a:pt x="0" y="0"/>
                </a:moveTo>
                <a:lnTo>
                  <a:pt x="5381975" y="0"/>
                </a:lnTo>
                <a:lnTo>
                  <a:pt x="5381975" y="5175666"/>
                </a:lnTo>
                <a:lnTo>
                  <a:pt x="0" y="5175666"/>
                </a:lnTo>
                <a:lnTo>
                  <a:pt x="0" y="0"/>
                </a:lnTo>
                <a:close/>
              </a:path>
            </a:pathLst>
          </a:custGeom>
          <a:blipFill>
            <a:blip r:embed="rId3"/>
            <a:stretch>
              <a:fillRect l="0" t="0" r="0" b="0"/>
            </a:stretch>
          </a:blipFill>
        </p:spPr>
      </p:sp>
      <p:sp>
        <p:nvSpPr>
          <p:cNvPr name="TextBox 5" id="5"/>
          <p:cNvSpPr txBox="true"/>
          <p:nvPr/>
        </p:nvSpPr>
        <p:spPr>
          <a:xfrm rot="0">
            <a:off x="165842" y="419100"/>
            <a:ext cx="11602829" cy="1788983"/>
          </a:xfrm>
          <a:prstGeom prst="rect">
            <a:avLst/>
          </a:prstGeom>
        </p:spPr>
        <p:txBody>
          <a:bodyPr anchor="t" rtlCol="false" tIns="0" lIns="0" bIns="0" rIns="0">
            <a:spAutoFit/>
          </a:bodyPr>
          <a:lstStyle/>
          <a:p>
            <a:pPr algn="l">
              <a:lnSpc>
                <a:spcPts val="12890"/>
              </a:lnSpc>
            </a:pPr>
            <a:r>
              <a:rPr lang="en-US" sz="14322" b="true">
                <a:solidFill>
                  <a:srgbClr val="39D5FF"/>
                </a:solidFill>
                <a:latin typeface="Bebas Neue Bold"/>
                <a:ea typeface="Bebas Neue Bold"/>
                <a:cs typeface="Bebas Neue Bold"/>
                <a:sym typeface="Bebas Neue Bold"/>
              </a:rPr>
              <a:t>AI Model Details</a:t>
            </a:r>
          </a:p>
        </p:txBody>
      </p:sp>
      <p:sp>
        <p:nvSpPr>
          <p:cNvPr name="TextBox 6" id="6"/>
          <p:cNvSpPr txBox="true"/>
          <p:nvPr/>
        </p:nvSpPr>
        <p:spPr>
          <a:xfrm rot="0">
            <a:off x="165842" y="1963178"/>
            <a:ext cx="12832075" cy="8576838"/>
          </a:xfrm>
          <a:prstGeom prst="rect">
            <a:avLst/>
          </a:prstGeom>
        </p:spPr>
        <p:txBody>
          <a:bodyPr anchor="t" rtlCol="false" tIns="0" lIns="0" bIns="0" rIns="0">
            <a:spAutoFit/>
          </a:bodyPr>
          <a:lstStyle/>
          <a:p>
            <a:pPr algn="l">
              <a:lnSpc>
                <a:spcPts val="2964"/>
              </a:lnSpc>
            </a:pPr>
            <a:r>
              <a:rPr lang="en-US" sz="2117">
                <a:solidFill>
                  <a:srgbClr val="CBF4FF"/>
                </a:solidFill>
                <a:latin typeface="Lato"/>
                <a:ea typeface="Lato"/>
                <a:cs typeface="Lato"/>
                <a:sym typeface="Lato"/>
              </a:rPr>
              <a:t>Data Input:</a:t>
            </a:r>
          </a:p>
          <a:p>
            <a:pPr algn="l" marL="457225" indent="-228612" lvl="1">
              <a:lnSpc>
                <a:spcPts val="2964"/>
              </a:lnSpc>
              <a:buFont typeface="Arial"/>
              <a:buChar char="•"/>
            </a:pPr>
            <a:r>
              <a:rPr lang="en-US" sz="2117">
                <a:solidFill>
                  <a:srgbClr val="CBF4FF"/>
                </a:solidFill>
                <a:latin typeface="Lato"/>
                <a:ea typeface="Lato"/>
                <a:cs typeface="Lato"/>
                <a:sym typeface="Lato"/>
              </a:rPr>
              <a:t>Soil moisture levels</a:t>
            </a:r>
          </a:p>
          <a:p>
            <a:pPr algn="l" marL="457225" indent="-228612" lvl="1">
              <a:lnSpc>
                <a:spcPts val="2964"/>
              </a:lnSpc>
              <a:buFont typeface="Arial"/>
              <a:buChar char="•"/>
            </a:pPr>
            <a:r>
              <a:rPr lang="en-US" sz="2117">
                <a:solidFill>
                  <a:srgbClr val="CBF4FF"/>
                </a:solidFill>
                <a:latin typeface="Lato"/>
                <a:ea typeface="Lato"/>
                <a:cs typeface="Lato"/>
                <a:sym typeface="Lato"/>
              </a:rPr>
              <a:t>Weather conditions (temperature, humidity, rainfall)</a:t>
            </a:r>
          </a:p>
          <a:p>
            <a:pPr algn="l" marL="457225" indent="-228612" lvl="1">
              <a:lnSpc>
                <a:spcPts val="2964"/>
              </a:lnSpc>
              <a:buFont typeface="Arial"/>
              <a:buChar char="•"/>
            </a:pPr>
            <a:r>
              <a:rPr lang="en-US" sz="2117">
                <a:solidFill>
                  <a:srgbClr val="CBF4FF"/>
                </a:solidFill>
                <a:latin typeface="Lato"/>
                <a:ea typeface="Lato"/>
                <a:cs typeface="Lato"/>
                <a:sym typeface="Lato"/>
              </a:rPr>
              <a:t>Water quality parameters</a:t>
            </a:r>
          </a:p>
          <a:p>
            <a:pPr algn="l">
              <a:lnSpc>
                <a:spcPts val="2964"/>
              </a:lnSpc>
            </a:pPr>
          </a:p>
          <a:p>
            <a:pPr algn="l">
              <a:lnSpc>
                <a:spcPts val="2964"/>
              </a:lnSpc>
            </a:pPr>
            <a:r>
              <a:rPr lang="en-US" sz="2117">
                <a:solidFill>
                  <a:srgbClr val="CBF4FF"/>
                </a:solidFill>
                <a:latin typeface="Lato"/>
                <a:ea typeface="Lato"/>
                <a:cs typeface="Lato"/>
                <a:sym typeface="Lato"/>
              </a:rPr>
              <a:t>Machine Learning Algorithms:</a:t>
            </a:r>
          </a:p>
          <a:p>
            <a:pPr algn="l" marL="457225" indent="-228612" lvl="1">
              <a:lnSpc>
                <a:spcPts val="2964"/>
              </a:lnSpc>
              <a:buFont typeface="Arial"/>
              <a:buChar char="•"/>
            </a:pPr>
            <a:r>
              <a:rPr lang="en-US" sz="2117">
                <a:solidFill>
                  <a:srgbClr val="CBF4FF"/>
                </a:solidFill>
                <a:latin typeface="Lato"/>
                <a:ea typeface="Lato"/>
                <a:cs typeface="Lato"/>
                <a:sym typeface="Lato"/>
              </a:rPr>
              <a:t>Utilizes machine learning techniques to analyze historical data and identify patterns.</a:t>
            </a:r>
          </a:p>
          <a:p>
            <a:pPr algn="l" marL="457225" indent="-228612" lvl="1">
              <a:lnSpc>
                <a:spcPts val="2964"/>
              </a:lnSpc>
              <a:buFont typeface="Arial"/>
              <a:buChar char="•"/>
            </a:pPr>
            <a:r>
              <a:rPr lang="en-US" sz="2117">
                <a:solidFill>
                  <a:srgbClr val="CBF4FF"/>
                </a:solidFill>
                <a:latin typeface="Lato"/>
                <a:ea typeface="Lato"/>
                <a:cs typeface="Lato"/>
                <a:sym typeface="Lato"/>
              </a:rPr>
              <a:t>Trained on datasets that include past irrigation outcomes to learn optimal watering practices.</a:t>
            </a:r>
          </a:p>
          <a:p>
            <a:pPr algn="l">
              <a:lnSpc>
                <a:spcPts val="2964"/>
              </a:lnSpc>
            </a:pPr>
          </a:p>
          <a:p>
            <a:pPr algn="l">
              <a:lnSpc>
                <a:spcPts val="2964"/>
              </a:lnSpc>
            </a:pPr>
            <a:r>
              <a:rPr lang="en-US" sz="2117">
                <a:solidFill>
                  <a:srgbClr val="CBF4FF"/>
                </a:solidFill>
                <a:latin typeface="Lato"/>
                <a:ea typeface="Lato"/>
                <a:cs typeface="Lato"/>
                <a:sym typeface="Lato"/>
              </a:rPr>
              <a:t>Decision-Making Process:</a:t>
            </a:r>
          </a:p>
          <a:p>
            <a:pPr algn="l" marL="457225" indent="-228612" lvl="1">
              <a:lnSpc>
                <a:spcPts val="2964"/>
              </a:lnSpc>
              <a:buFont typeface="Arial"/>
              <a:buChar char="•"/>
            </a:pPr>
            <a:r>
              <a:rPr lang="en-US" sz="2117">
                <a:solidFill>
                  <a:srgbClr val="CBF4FF"/>
                </a:solidFill>
                <a:latin typeface="Lato"/>
                <a:ea typeface="Lato"/>
                <a:cs typeface="Lato"/>
                <a:sym typeface="Lato"/>
              </a:rPr>
              <a:t>The AI model processes the input data to predict whether the pump should be ON or OFF based on the current conditions.</a:t>
            </a:r>
          </a:p>
          <a:p>
            <a:pPr algn="l" marL="457225" indent="-228612" lvl="1">
              <a:lnSpc>
                <a:spcPts val="2964"/>
              </a:lnSpc>
              <a:buFont typeface="Arial"/>
              <a:buChar char="•"/>
            </a:pPr>
            <a:r>
              <a:rPr lang="en-US" sz="2117">
                <a:solidFill>
                  <a:srgbClr val="CBF4FF"/>
                </a:solidFill>
                <a:latin typeface="Lato"/>
                <a:ea typeface="Lato"/>
                <a:cs typeface="Lato"/>
                <a:sym typeface="Lato"/>
              </a:rPr>
              <a:t>It considers factors such as soil moisture thresholds, crop water requirements, and recent weather patterns.</a:t>
            </a:r>
          </a:p>
          <a:p>
            <a:pPr algn="l">
              <a:lnSpc>
                <a:spcPts val="2964"/>
              </a:lnSpc>
            </a:pPr>
          </a:p>
          <a:p>
            <a:pPr algn="l">
              <a:lnSpc>
                <a:spcPts val="2964"/>
              </a:lnSpc>
            </a:pPr>
            <a:r>
              <a:rPr lang="en-US" sz="2117">
                <a:solidFill>
                  <a:srgbClr val="CBF4FF"/>
                </a:solidFill>
                <a:latin typeface="Lato"/>
                <a:ea typeface="Lato"/>
                <a:cs typeface="Lato"/>
                <a:sym typeface="Lato"/>
              </a:rPr>
              <a:t>Continuous Learning:</a:t>
            </a:r>
          </a:p>
          <a:p>
            <a:pPr algn="l" marL="457225" indent="-228612" lvl="1">
              <a:lnSpc>
                <a:spcPts val="2964"/>
              </a:lnSpc>
              <a:buFont typeface="Arial"/>
              <a:buChar char="•"/>
            </a:pPr>
            <a:r>
              <a:rPr lang="en-US" sz="2117">
                <a:solidFill>
                  <a:srgbClr val="CBF4FF"/>
                </a:solidFill>
                <a:latin typeface="Lato"/>
                <a:ea typeface="Lato"/>
                <a:cs typeface="Lato"/>
                <a:sym typeface="Lato"/>
              </a:rPr>
              <a:t>The model continuously updates itself with new data, improving accuracy over time.</a:t>
            </a:r>
          </a:p>
          <a:p>
            <a:pPr algn="l" marL="457225" indent="-228612" lvl="1">
              <a:lnSpc>
                <a:spcPts val="2964"/>
              </a:lnSpc>
              <a:buFont typeface="Arial"/>
              <a:buChar char="•"/>
            </a:pPr>
            <a:r>
              <a:rPr lang="en-US" sz="2117">
                <a:solidFill>
                  <a:srgbClr val="CBF4FF"/>
                </a:solidFill>
                <a:latin typeface="Lato"/>
                <a:ea typeface="Lato"/>
                <a:cs typeface="Lato"/>
                <a:sym typeface="Lato"/>
              </a:rPr>
              <a:t>It can adapt to changing environmental conditions and different crop types, ensuring effective irrigation.</a:t>
            </a:r>
          </a:p>
          <a:p>
            <a:pPr algn="l">
              <a:lnSpc>
                <a:spcPts val="2964"/>
              </a:lnSpc>
            </a:pPr>
          </a:p>
          <a:p>
            <a:pPr algn="l">
              <a:lnSpc>
                <a:spcPts val="2964"/>
              </a:lnSpc>
            </a:pPr>
            <a:r>
              <a:rPr lang="en-US" sz="2117">
                <a:solidFill>
                  <a:srgbClr val="CBF4FF"/>
                </a:solidFill>
                <a:latin typeface="Lato"/>
                <a:ea typeface="Lato"/>
                <a:cs typeface="Lato"/>
                <a:sym typeface="Lato"/>
              </a:rPr>
              <a:t>Output:</a:t>
            </a:r>
          </a:p>
          <a:p>
            <a:pPr algn="l" marL="457225" indent="-228612" lvl="1">
              <a:lnSpc>
                <a:spcPts val="2964"/>
              </a:lnSpc>
              <a:buFont typeface="Arial"/>
              <a:buChar char="•"/>
            </a:pPr>
            <a:r>
              <a:rPr lang="en-US" sz="2117">
                <a:solidFill>
                  <a:srgbClr val="CBF4FF"/>
                </a:solidFill>
                <a:latin typeface="Lato"/>
                <a:ea typeface="Lato"/>
                <a:cs typeface="Lato"/>
                <a:sym typeface="Lato"/>
              </a:rPr>
              <a:t>Provides real-time recommendations for pump operation, allowing for timely irrigation adjustments that maximize efficiency and minimize waste.</a:t>
            </a:r>
          </a:p>
          <a:p>
            <a:pPr algn="l">
              <a:lnSpc>
                <a:spcPts val="296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172F"/>
        </a:solidFill>
      </p:bgPr>
    </p:bg>
    <p:spTree>
      <p:nvGrpSpPr>
        <p:cNvPr id="1" name=""/>
        <p:cNvGrpSpPr/>
        <p:nvPr/>
      </p:nvGrpSpPr>
      <p:grpSpPr>
        <a:xfrm>
          <a:off x="0" y="0"/>
          <a:ext cx="0" cy="0"/>
          <a:chOff x="0" y="0"/>
          <a:chExt cx="0" cy="0"/>
        </a:xfrm>
      </p:grpSpPr>
      <p:sp>
        <p:nvSpPr>
          <p:cNvPr name="TextBox 2" id="2"/>
          <p:cNvSpPr txBox="true"/>
          <p:nvPr/>
        </p:nvSpPr>
        <p:spPr>
          <a:xfrm rot="0">
            <a:off x="222992" y="514981"/>
            <a:ext cx="12886976" cy="1453510"/>
          </a:xfrm>
          <a:prstGeom prst="rect">
            <a:avLst/>
          </a:prstGeom>
        </p:spPr>
        <p:txBody>
          <a:bodyPr anchor="t" rtlCol="false" tIns="0" lIns="0" bIns="0" rIns="0">
            <a:spAutoFit/>
          </a:bodyPr>
          <a:lstStyle/>
          <a:p>
            <a:pPr algn="l">
              <a:lnSpc>
                <a:spcPts val="10409"/>
              </a:lnSpc>
            </a:pPr>
            <a:r>
              <a:rPr lang="en-US" sz="11566" b="true">
                <a:solidFill>
                  <a:srgbClr val="39D5FF"/>
                </a:solidFill>
                <a:latin typeface="Bebas Neue Bold"/>
                <a:ea typeface="Bebas Neue Bold"/>
                <a:cs typeface="Bebas Neue Bold"/>
                <a:sym typeface="Bebas Neue Bold"/>
              </a:rPr>
              <a:t>Frontend for End-User</a:t>
            </a:r>
          </a:p>
        </p:txBody>
      </p:sp>
      <p:sp>
        <p:nvSpPr>
          <p:cNvPr name="Freeform 3" id="3"/>
          <p:cNvSpPr/>
          <p:nvPr/>
        </p:nvSpPr>
        <p:spPr>
          <a:xfrm flipH="false" flipV="false" rot="0">
            <a:off x="11210232" y="2544834"/>
            <a:ext cx="6321419" cy="6321419"/>
          </a:xfrm>
          <a:custGeom>
            <a:avLst/>
            <a:gdLst/>
            <a:ahLst/>
            <a:cxnLst/>
            <a:rect r="r" b="b" t="t" l="l"/>
            <a:pathLst>
              <a:path h="6321419" w="6321419">
                <a:moveTo>
                  <a:pt x="0" y="0"/>
                </a:moveTo>
                <a:lnTo>
                  <a:pt x="6321419" y="0"/>
                </a:lnTo>
                <a:lnTo>
                  <a:pt x="6321419" y="6321419"/>
                </a:lnTo>
                <a:lnTo>
                  <a:pt x="0" y="6321419"/>
                </a:lnTo>
                <a:lnTo>
                  <a:pt x="0" y="0"/>
                </a:lnTo>
                <a:close/>
              </a:path>
            </a:pathLst>
          </a:custGeom>
          <a:blipFill>
            <a:blip r:embed="rId2"/>
            <a:stretch>
              <a:fillRect l="0" t="0" r="0" b="0"/>
            </a:stretch>
          </a:blipFill>
        </p:spPr>
      </p:sp>
      <p:sp>
        <p:nvSpPr>
          <p:cNvPr name="TextBox 4" id="4"/>
          <p:cNvSpPr txBox="true"/>
          <p:nvPr/>
        </p:nvSpPr>
        <p:spPr>
          <a:xfrm rot="0">
            <a:off x="222992" y="1863887"/>
            <a:ext cx="10694814" cy="8423113"/>
          </a:xfrm>
          <a:prstGeom prst="rect">
            <a:avLst/>
          </a:prstGeom>
        </p:spPr>
        <p:txBody>
          <a:bodyPr anchor="t" rtlCol="false" tIns="0" lIns="0" bIns="0" rIns="0">
            <a:spAutoFit/>
          </a:bodyPr>
          <a:lstStyle/>
          <a:p>
            <a:pPr algn="l">
              <a:lnSpc>
                <a:spcPts val="2911"/>
              </a:lnSpc>
            </a:pPr>
            <a:r>
              <a:rPr lang="en-US" sz="2079">
                <a:solidFill>
                  <a:srgbClr val="CBF4FF"/>
                </a:solidFill>
                <a:latin typeface="Lato"/>
                <a:ea typeface="Lato"/>
                <a:cs typeface="Lato"/>
                <a:sym typeface="Lato"/>
              </a:rPr>
              <a:t>Real-Time Monitoring:</a:t>
            </a:r>
          </a:p>
          <a:p>
            <a:pPr algn="l" marL="448984" indent="-224492" lvl="1">
              <a:lnSpc>
                <a:spcPts val="2911"/>
              </a:lnSpc>
              <a:buFont typeface="Arial"/>
              <a:buChar char="•"/>
            </a:pPr>
            <a:r>
              <a:rPr lang="en-US" sz="2079">
                <a:solidFill>
                  <a:srgbClr val="CBF4FF"/>
                </a:solidFill>
                <a:latin typeface="Lato"/>
                <a:ea typeface="Lato"/>
                <a:cs typeface="Lato"/>
                <a:sym typeface="Lato"/>
              </a:rPr>
              <a:t>Displays live data from all connected sensors, including soil moisture, temperature, and weather conditions.</a:t>
            </a:r>
          </a:p>
          <a:p>
            <a:pPr algn="l" marL="448984" indent="-224492" lvl="1">
              <a:lnSpc>
                <a:spcPts val="2911"/>
              </a:lnSpc>
              <a:buFont typeface="Arial"/>
              <a:buChar char="•"/>
            </a:pPr>
            <a:r>
              <a:rPr lang="en-US" sz="2079">
                <a:solidFill>
                  <a:srgbClr val="CBF4FF"/>
                </a:solidFill>
                <a:latin typeface="Lato"/>
                <a:ea typeface="Lato"/>
                <a:cs typeface="Lato"/>
                <a:sym typeface="Lato"/>
              </a:rPr>
              <a:t>Visual representations (graphs/charts) help users quickly assess the irrigation status.</a:t>
            </a:r>
          </a:p>
          <a:p>
            <a:pPr algn="l">
              <a:lnSpc>
                <a:spcPts val="2911"/>
              </a:lnSpc>
            </a:pPr>
          </a:p>
          <a:p>
            <a:pPr algn="l">
              <a:lnSpc>
                <a:spcPts val="2911"/>
              </a:lnSpc>
            </a:pPr>
            <a:r>
              <a:rPr lang="en-US" sz="2079">
                <a:solidFill>
                  <a:srgbClr val="CBF4FF"/>
                </a:solidFill>
                <a:latin typeface="Lato"/>
                <a:ea typeface="Lato"/>
                <a:cs typeface="Lato"/>
                <a:sym typeface="Lato"/>
              </a:rPr>
              <a:t>Pump Status Updates:</a:t>
            </a:r>
          </a:p>
          <a:p>
            <a:pPr algn="l" marL="448984" indent="-224492" lvl="1">
              <a:lnSpc>
                <a:spcPts val="2911"/>
              </a:lnSpc>
              <a:buFont typeface="Arial"/>
              <a:buChar char="•"/>
            </a:pPr>
            <a:r>
              <a:rPr lang="en-US" sz="2079">
                <a:solidFill>
                  <a:srgbClr val="CBF4FF"/>
                </a:solidFill>
                <a:latin typeface="Lato"/>
                <a:ea typeface="Lato"/>
                <a:cs typeface="Lato"/>
                <a:sym typeface="Lato"/>
              </a:rPr>
              <a:t>Clearly indicates whether the pump is currently ON or OFF based on AI predictions.</a:t>
            </a:r>
          </a:p>
          <a:p>
            <a:pPr algn="l" marL="448984" indent="-224492" lvl="1">
              <a:lnSpc>
                <a:spcPts val="2911"/>
              </a:lnSpc>
              <a:buFont typeface="Arial"/>
              <a:buChar char="•"/>
            </a:pPr>
            <a:r>
              <a:rPr lang="en-US" sz="2079">
                <a:solidFill>
                  <a:srgbClr val="CBF4FF"/>
                </a:solidFill>
                <a:latin typeface="Lato"/>
                <a:ea typeface="Lato"/>
                <a:cs typeface="Lato"/>
                <a:sym typeface="Lato"/>
              </a:rPr>
              <a:t>Provides alerts and notifications for any system anomalies or required actions.</a:t>
            </a:r>
          </a:p>
          <a:p>
            <a:pPr algn="l">
              <a:lnSpc>
                <a:spcPts val="2911"/>
              </a:lnSpc>
            </a:pPr>
          </a:p>
          <a:p>
            <a:pPr algn="l">
              <a:lnSpc>
                <a:spcPts val="2911"/>
              </a:lnSpc>
            </a:pPr>
            <a:r>
              <a:rPr lang="en-US" sz="2079">
                <a:solidFill>
                  <a:srgbClr val="CBF4FF"/>
                </a:solidFill>
                <a:latin typeface="Lato"/>
                <a:ea typeface="Lato"/>
                <a:cs typeface="Lato"/>
                <a:sym typeface="Lato"/>
              </a:rPr>
              <a:t>Historical Data Visualization:</a:t>
            </a:r>
          </a:p>
          <a:p>
            <a:pPr algn="l" marL="448984" indent="-224492" lvl="1">
              <a:lnSpc>
                <a:spcPts val="2911"/>
              </a:lnSpc>
              <a:buFont typeface="Arial"/>
              <a:buChar char="•"/>
            </a:pPr>
            <a:r>
              <a:rPr lang="en-US" sz="2079">
                <a:solidFill>
                  <a:srgbClr val="CBF4FF"/>
                </a:solidFill>
                <a:latin typeface="Lato"/>
                <a:ea typeface="Lato"/>
                <a:cs typeface="Lato"/>
                <a:sym typeface="Lato"/>
              </a:rPr>
              <a:t>Allows users to review past irrigation data, helping them understand trends and make informed decisions for future irrigation practices.</a:t>
            </a:r>
          </a:p>
          <a:p>
            <a:pPr algn="l">
              <a:lnSpc>
                <a:spcPts val="2911"/>
              </a:lnSpc>
            </a:pPr>
          </a:p>
          <a:p>
            <a:pPr algn="l">
              <a:lnSpc>
                <a:spcPts val="2911"/>
              </a:lnSpc>
            </a:pPr>
            <a:r>
              <a:rPr lang="en-US" sz="2079">
                <a:solidFill>
                  <a:srgbClr val="CBF4FF"/>
                </a:solidFill>
                <a:latin typeface="Lato"/>
                <a:ea typeface="Lato"/>
                <a:cs typeface="Lato"/>
                <a:sym typeface="Lato"/>
              </a:rPr>
              <a:t>Control Options:</a:t>
            </a:r>
          </a:p>
          <a:p>
            <a:pPr algn="l" marL="448984" indent="-224492" lvl="1">
              <a:lnSpc>
                <a:spcPts val="2911"/>
              </a:lnSpc>
              <a:buFont typeface="Arial"/>
              <a:buChar char="•"/>
            </a:pPr>
            <a:r>
              <a:rPr lang="en-US" sz="2079">
                <a:solidFill>
                  <a:srgbClr val="CBF4FF"/>
                </a:solidFill>
                <a:latin typeface="Lato"/>
                <a:ea typeface="Lato"/>
                <a:cs typeface="Lato"/>
                <a:sym typeface="Lato"/>
              </a:rPr>
              <a:t>Users can manually override the AI decisions if needed, providing flexibility in unique situations.</a:t>
            </a:r>
          </a:p>
          <a:p>
            <a:pPr algn="l" marL="448984" indent="-224492" lvl="1">
              <a:lnSpc>
                <a:spcPts val="2911"/>
              </a:lnSpc>
              <a:buFont typeface="Arial"/>
              <a:buChar char="•"/>
            </a:pPr>
            <a:r>
              <a:rPr lang="en-US" sz="2079">
                <a:solidFill>
                  <a:srgbClr val="CBF4FF"/>
                </a:solidFill>
                <a:latin typeface="Lato"/>
                <a:ea typeface="Lato"/>
                <a:cs typeface="Lato"/>
                <a:sym typeface="Lato"/>
              </a:rPr>
              <a:t>Automated scheduling options to set specific irrigation times based on user preferences.</a:t>
            </a:r>
          </a:p>
          <a:p>
            <a:pPr algn="l">
              <a:lnSpc>
                <a:spcPts val="2911"/>
              </a:lnSpc>
            </a:pPr>
          </a:p>
          <a:p>
            <a:pPr algn="l">
              <a:lnSpc>
                <a:spcPts val="2911"/>
              </a:lnSpc>
            </a:pPr>
            <a:r>
              <a:rPr lang="en-US" sz="2079">
                <a:solidFill>
                  <a:srgbClr val="CBF4FF"/>
                </a:solidFill>
                <a:latin typeface="Lato"/>
                <a:ea typeface="Lato"/>
                <a:cs typeface="Lato"/>
                <a:sym typeface="Lato"/>
              </a:rPr>
              <a:t>User-Friendly Interface:</a:t>
            </a:r>
          </a:p>
          <a:p>
            <a:pPr algn="l" marL="448984" indent="-224492" lvl="1">
              <a:lnSpc>
                <a:spcPts val="2911"/>
              </a:lnSpc>
              <a:buFont typeface="Arial"/>
              <a:buChar char="•"/>
            </a:pPr>
            <a:r>
              <a:rPr lang="en-US" sz="2079">
                <a:solidFill>
                  <a:srgbClr val="CBF4FF"/>
                </a:solidFill>
                <a:latin typeface="Lato"/>
                <a:ea typeface="Lato"/>
                <a:cs typeface="Lato"/>
                <a:sym typeface="Lato"/>
              </a:rPr>
              <a:t>Easy navigation ensures that farmers, regardless of tech-savviness, can interact with the system confidently.</a:t>
            </a:r>
          </a:p>
          <a:p>
            <a:pPr algn="l" marL="448984" indent="-224492" lvl="1">
              <a:lnSpc>
                <a:spcPts val="2911"/>
              </a:lnSpc>
              <a:buFont typeface="Arial"/>
              <a:buChar char="•"/>
            </a:pPr>
            <a:r>
              <a:rPr lang="en-US" sz="2079">
                <a:solidFill>
                  <a:srgbClr val="CBF4FF"/>
                </a:solidFill>
                <a:latin typeface="Lato"/>
                <a:ea typeface="Lato"/>
                <a:cs typeface="Lato"/>
                <a:sym typeface="Lato"/>
              </a:rPr>
              <a:t>Accessible on both smartphones and computers for convenience.</a:t>
            </a:r>
          </a:p>
          <a:p>
            <a:pPr algn="l">
              <a:lnSpc>
                <a:spcPts val="291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DAGR9eT5IP8</dc:identifier>
  <dcterms:modified xsi:type="dcterms:W3CDTF">2011-08-01T06:04:30Z</dcterms:modified>
  <cp:revision>1</cp:revision>
  <dc:title>Artificial Intelligence</dc:title>
</cp:coreProperties>
</file>